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handoutMasterIdLst>
    <p:handoutMasterId r:id="rId18"/>
  </p:handoutMasterIdLst>
  <p:sldIdLst>
    <p:sldId id="376" r:id="rId2"/>
    <p:sldId id="388" r:id="rId3"/>
    <p:sldId id="423" r:id="rId4"/>
    <p:sldId id="424" r:id="rId5"/>
    <p:sldId id="425" r:id="rId6"/>
    <p:sldId id="426" r:id="rId7"/>
    <p:sldId id="406" r:id="rId8"/>
    <p:sldId id="420" r:id="rId9"/>
    <p:sldId id="421" r:id="rId10"/>
    <p:sldId id="400" r:id="rId11"/>
    <p:sldId id="417" r:id="rId12"/>
    <p:sldId id="422" r:id="rId13"/>
    <p:sldId id="427" r:id="rId14"/>
    <p:sldId id="419" r:id="rId15"/>
    <p:sldId id="418" r:id="rId16"/>
  </p:sldIdLst>
  <p:sldSz cx="10096500" cy="6858000"/>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8A40"/>
    <a:srgbClr val="EC5A4F"/>
    <a:srgbClr val="81B1F6"/>
    <a:srgbClr val="FF962D"/>
    <a:srgbClr val="009A54"/>
    <a:srgbClr val="FF0000"/>
    <a:srgbClr val="0000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020" y="-6"/>
      </p:cViewPr>
      <p:guideLst>
        <p:guide orient="horz" pos="1495"/>
        <p:guide orient="horz" pos="3989"/>
        <p:guide orient="horz" pos="860"/>
        <p:guide orient="horz" pos="3445"/>
        <p:guide pos="3180"/>
        <p:guide pos="231"/>
        <p:guide pos="61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2" d="100"/>
          <a:sy n="72" d="100"/>
        </p:scale>
        <p:origin x="-1584" y="-108"/>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4525" cy="495300"/>
          </a:xfrm>
          <a:prstGeom prst="rect">
            <a:avLst/>
          </a:prstGeom>
          <a:noFill/>
          <a:ln w="9525">
            <a:noFill/>
            <a:miter lim="800000"/>
            <a:headEnd/>
            <a:tailEnd/>
          </a:ln>
          <a:effectLst/>
        </p:spPr>
        <p:txBody>
          <a:bodyPr vert="horz" wrap="square" lIns="91404" tIns="45704" rIns="91404" bIns="45704" numCol="1" anchor="t" anchorCtr="0" compatLnSpc="1">
            <a:prstTxWarp prst="textNoShape">
              <a:avLst/>
            </a:prstTxWarp>
          </a:bodyPr>
          <a:lstStyle>
            <a:lvl1pPr defTabSz="912813">
              <a:defRPr sz="1200">
                <a:latin typeface="Times New Roman" charset="0"/>
                <a:ea typeface="ＭＳ Ｐゴシック" charset="0"/>
                <a:cs typeface="ＭＳ Ｐゴシック" charset="0"/>
              </a:defRPr>
            </a:lvl1pPr>
          </a:lstStyle>
          <a:p>
            <a:pPr>
              <a:defRPr/>
            </a:pPr>
            <a:endParaRPr lang="fr-CH"/>
          </a:p>
        </p:txBody>
      </p:sp>
      <p:sp>
        <p:nvSpPr>
          <p:cNvPr id="8195" name="Rectangle 3"/>
          <p:cNvSpPr>
            <a:spLocks noGrp="1" noChangeArrowheads="1"/>
          </p:cNvSpPr>
          <p:nvPr>
            <p:ph type="dt" sz="quarter" idx="1"/>
          </p:nvPr>
        </p:nvSpPr>
        <p:spPr bwMode="auto">
          <a:xfrm>
            <a:off x="3853150" y="0"/>
            <a:ext cx="2944525" cy="495300"/>
          </a:xfrm>
          <a:prstGeom prst="rect">
            <a:avLst/>
          </a:prstGeom>
          <a:noFill/>
          <a:ln w="9525">
            <a:noFill/>
            <a:miter lim="800000"/>
            <a:headEnd/>
            <a:tailEnd/>
          </a:ln>
          <a:effectLst/>
        </p:spPr>
        <p:txBody>
          <a:bodyPr vert="horz" wrap="square" lIns="91404" tIns="45704" rIns="91404" bIns="45704" numCol="1" anchor="t" anchorCtr="0" compatLnSpc="1">
            <a:prstTxWarp prst="textNoShape">
              <a:avLst/>
            </a:prstTxWarp>
          </a:bodyPr>
          <a:lstStyle>
            <a:lvl1pPr algn="r" defTabSz="912813">
              <a:defRPr sz="1200">
                <a:latin typeface="Times New Roman" charset="0"/>
                <a:ea typeface="ＭＳ Ｐゴシック" charset="0"/>
                <a:cs typeface="ＭＳ Ｐゴシック" charset="0"/>
              </a:defRPr>
            </a:lvl1pPr>
          </a:lstStyle>
          <a:p>
            <a:pPr>
              <a:defRPr/>
            </a:pPr>
            <a:endParaRPr lang="fr-CH"/>
          </a:p>
        </p:txBody>
      </p:sp>
      <p:sp>
        <p:nvSpPr>
          <p:cNvPr id="8196" name="Rectangle 4"/>
          <p:cNvSpPr>
            <a:spLocks noGrp="1" noChangeArrowheads="1"/>
          </p:cNvSpPr>
          <p:nvPr>
            <p:ph type="ftr" sz="quarter" idx="2"/>
          </p:nvPr>
        </p:nvSpPr>
        <p:spPr bwMode="auto">
          <a:xfrm>
            <a:off x="1" y="9431338"/>
            <a:ext cx="2944525" cy="495300"/>
          </a:xfrm>
          <a:prstGeom prst="rect">
            <a:avLst/>
          </a:prstGeom>
          <a:noFill/>
          <a:ln w="9525">
            <a:noFill/>
            <a:miter lim="800000"/>
            <a:headEnd/>
            <a:tailEnd/>
          </a:ln>
          <a:effectLst/>
        </p:spPr>
        <p:txBody>
          <a:bodyPr vert="horz" wrap="square" lIns="91404" tIns="45704" rIns="91404" bIns="45704" numCol="1" anchor="b" anchorCtr="0" compatLnSpc="1">
            <a:prstTxWarp prst="textNoShape">
              <a:avLst/>
            </a:prstTxWarp>
          </a:bodyPr>
          <a:lstStyle>
            <a:lvl1pPr defTabSz="912813">
              <a:defRPr sz="1200">
                <a:latin typeface="Times New Roman" charset="0"/>
                <a:ea typeface="ＭＳ Ｐゴシック" charset="0"/>
                <a:cs typeface="ＭＳ Ｐゴシック" charset="0"/>
              </a:defRPr>
            </a:lvl1pPr>
          </a:lstStyle>
          <a:p>
            <a:pPr>
              <a:defRPr/>
            </a:pPr>
            <a:endParaRPr lang="fr-CH"/>
          </a:p>
        </p:txBody>
      </p:sp>
      <p:sp>
        <p:nvSpPr>
          <p:cNvPr id="8197" name="Rectangle 5"/>
          <p:cNvSpPr>
            <a:spLocks noGrp="1" noChangeArrowheads="1"/>
          </p:cNvSpPr>
          <p:nvPr>
            <p:ph type="sldNum" sz="quarter" idx="3"/>
          </p:nvPr>
        </p:nvSpPr>
        <p:spPr bwMode="auto">
          <a:xfrm>
            <a:off x="3853150" y="9431338"/>
            <a:ext cx="2944525" cy="495300"/>
          </a:xfrm>
          <a:prstGeom prst="rect">
            <a:avLst/>
          </a:prstGeom>
          <a:noFill/>
          <a:ln w="9525">
            <a:noFill/>
            <a:miter lim="800000"/>
            <a:headEnd/>
            <a:tailEnd/>
          </a:ln>
          <a:effectLst/>
        </p:spPr>
        <p:txBody>
          <a:bodyPr vert="horz" wrap="square" lIns="91404" tIns="45704" rIns="91404" bIns="45704" numCol="1" anchor="b" anchorCtr="0" compatLnSpc="1">
            <a:prstTxWarp prst="textNoShape">
              <a:avLst/>
            </a:prstTxWarp>
          </a:bodyPr>
          <a:lstStyle>
            <a:lvl1pPr algn="r" defTabSz="912813">
              <a:defRPr sz="1200" smtClean="0"/>
            </a:lvl1pPr>
          </a:lstStyle>
          <a:p>
            <a:pPr>
              <a:defRPr/>
            </a:pPr>
            <a:fld id="{A425BC80-C06A-4958-8E85-871888A5FADE}" type="slidenum">
              <a:rPr lang="fr-CH" altLang="fr-FR"/>
              <a:pPr>
                <a:defRPr/>
              </a:pPr>
              <a:t>‹N°›</a:t>
            </a:fld>
            <a:endParaRPr lang="fr-CH" altLang="fr-FR"/>
          </a:p>
        </p:txBody>
      </p:sp>
    </p:spTree>
    <p:extLst>
      <p:ext uri="{BB962C8B-B14F-4D97-AF65-F5344CB8AC3E}">
        <p14:creationId xmlns:p14="http://schemas.microsoft.com/office/powerpoint/2010/main" val="3751908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4525" cy="495300"/>
          </a:xfrm>
          <a:prstGeom prst="rect">
            <a:avLst/>
          </a:prstGeom>
          <a:noFill/>
          <a:ln w="9525">
            <a:noFill/>
            <a:miter lim="800000"/>
            <a:headEnd/>
            <a:tailEnd/>
          </a:ln>
          <a:effectLst/>
        </p:spPr>
        <p:txBody>
          <a:bodyPr vert="horz" wrap="square" lIns="91404" tIns="45704" rIns="91404" bIns="45704" numCol="1" anchor="t" anchorCtr="0" compatLnSpc="1">
            <a:prstTxWarp prst="textNoShape">
              <a:avLst/>
            </a:prstTxWarp>
          </a:bodyPr>
          <a:lstStyle>
            <a:lvl1pPr defTabSz="912813">
              <a:defRPr sz="1200">
                <a:latin typeface="Times New Roman" charset="0"/>
                <a:ea typeface="ＭＳ Ｐゴシック" charset="0"/>
                <a:cs typeface="ＭＳ Ｐゴシック" charset="0"/>
              </a:defRPr>
            </a:lvl1pPr>
          </a:lstStyle>
          <a:p>
            <a:pPr>
              <a:defRPr/>
            </a:pPr>
            <a:endParaRPr lang="fr-FR"/>
          </a:p>
        </p:txBody>
      </p:sp>
      <p:sp>
        <p:nvSpPr>
          <p:cNvPr id="3075" name="Rectangle 3"/>
          <p:cNvSpPr>
            <a:spLocks noGrp="1" noChangeArrowheads="1"/>
          </p:cNvSpPr>
          <p:nvPr>
            <p:ph type="dt" idx="1"/>
          </p:nvPr>
        </p:nvSpPr>
        <p:spPr bwMode="auto">
          <a:xfrm>
            <a:off x="3853150" y="0"/>
            <a:ext cx="2944525" cy="495300"/>
          </a:xfrm>
          <a:prstGeom prst="rect">
            <a:avLst/>
          </a:prstGeom>
          <a:noFill/>
          <a:ln w="9525">
            <a:noFill/>
            <a:miter lim="800000"/>
            <a:headEnd/>
            <a:tailEnd/>
          </a:ln>
          <a:effectLst/>
        </p:spPr>
        <p:txBody>
          <a:bodyPr vert="horz" wrap="square" lIns="91404" tIns="45704" rIns="91404" bIns="45704" numCol="1" anchor="t" anchorCtr="0" compatLnSpc="1">
            <a:prstTxWarp prst="textNoShape">
              <a:avLst/>
            </a:prstTxWarp>
          </a:bodyPr>
          <a:lstStyle>
            <a:lvl1pPr algn="r" defTabSz="912813">
              <a:defRPr sz="1200">
                <a:latin typeface="Times New Roman" charset="0"/>
                <a:ea typeface="ＭＳ Ｐゴシック" charset="0"/>
                <a:cs typeface="ＭＳ Ｐゴシック" charset="0"/>
              </a:defRPr>
            </a:lvl1pPr>
          </a:lstStyle>
          <a:p>
            <a:pPr>
              <a:defRPr/>
            </a:pPr>
            <a:endParaRPr lang="fr-FR"/>
          </a:p>
        </p:txBody>
      </p:sp>
      <p:sp>
        <p:nvSpPr>
          <p:cNvPr id="15364" name="Rectangle 4"/>
          <p:cNvSpPr>
            <a:spLocks noGrp="1" noRot="1" noChangeAspect="1" noChangeArrowheads="1" noTextEdit="1"/>
          </p:cNvSpPr>
          <p:nvPr>
            <p:ph type="sldImg" idx="2"/>
          </p:nvPr>
        </p:nvSpPr>
        <p:spPr bwMode="auto">
          <a:xfrm>
            <a:off x="666750" y="744538"/>
            <a:ext cx="548005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5386" y="4714876"/>
            <a:ext cx="4986904" cy="4467225"/>
          </a:xfrm>
          <a:prstGeom prst="rect">
            <a:avLst/>
          </a:prstGeom>
          <a:noFill/>
          <a:ln w="9525">
            <a:noFill/>
            <a:miter lim="800000"/>
            <a:headEnd/>
            <a:tailEnd/>
          </a:ln>
          <a:effectLst/>
        </p:spPr>
        <p:txBody>
          <a:bodyPr vert="horz" wrap="square" lIns="91404" tIns="45704" rIns="91404" bIns="45704"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3078" name="Rectangle 6"/>
          <p:cNvSpPr>
            <a:spLocks noGrp="1" noChangeArrowheads="1"/>
          </p:cNvSpPr>
          <p:nvPr>
            <p:ph type="ftr" sz="quarter" idx="4"/>
          </p:nvPr>
        </p:nvSpPr>
        <p:spPr bwMode="auto">
          <a:xfrm>
            <a:off x="1" y="9431338"/>
            <a:ext cx="2944525" cy="495300"/>
          </a:xfrm>
          <a:prstGeom prst="rect">
            <a:avLst/>
          </a:prstGeom>
          <a:noFill/>
          <a:ln w="9525">
            <a:noFill/>
            <a:miter lim="800000"/>
            <a:headEnd/>
            <a:tailEnd/>
          </a:ln>
          <a:effectLst/>
        </p:spPr>
        <p:txBody>
          <a:bodyPr vert="horz" wrap="square" lIns="91404" tIns="45704" rIns="91404" bIns="45704" numCol="1" anchor="b" anchorCtr="0" compatLnSpc="1">
            <a:prstTxWarp prst="textNoShape">
              <a:avLst/>
            </a:prstTxWarp>
          </a:bodyPr>
          <a:lstStyle>
            <a:lvl1pPr defTabSz="912813">
              <a:defRPr sz="1200">
                <a:latin typeface="Times New Roman" charset="0"/>
                <a:ea typeface="ＭＳ Ｐゴシック" charset="0"/>
                <a:cs typeface="ＭＳ Ｐゴシック" charset="0"/>
              </a:defRPr>
            </a:lvl1pPr>
          </a:lstStyle>
          <a:p>
            <a:pPr>
              <a:defRPr/>
            </a:pPr>
            <a:endParaRPr lang="fr-FR"/>
          </a:p>
        </p:txBody>
      </p:sp>
      <p:sp>
        <p:nvSpPr>
          <p:cNvPr id="3079" name="Rectangle 7"/>
          <p:cNvSpPr>
            <a:spLocks noGrp="1" noChangeArrowheads="1"/>
          </p:cNvSpPr>
          <p:nvPr>
            <p:ph type="sldNum" sz="quarter" idx="5"/>
          </p:nvPr>
        </p:nvSpPr>
        <p:spPr bwMode="auto">
          <a:xfrm>
            <a:off x="3853150" y="9431338"/>
            <a:ext cx="2944525" cy="495300"/>
          </a:xfrm>
          <a:prstGeom prst="rect">
            <a:avLst/>
          </a:prstGeom>
          <a:noFill/>
          <a:ln w="9525">
            <a:noFill/>
            <a:miter lim="800000"/>
            <a:headEnd/>
            <a:tailEnd/>
          </a:ln>
          <a:effectLst/>
        </p:spPr>
        <p:txBody>
          <a:bodyPr vert="horz" wrap="square" lIns="91404" tIns="45704" rIns="91404" bIns="45704" numCol="1" anchor="b" anchorCtr="0" compatLnSpc="1">
            <a:prstTxWarp prst="textNoShape">
              <a:avLst/>
            </a:prstTxWarp>
          </a:bodyPr>
          <a:lstStyle>
            <a:lvl1pPr algn="r" defTabSz="912813">
              <a:defRPr sz="1200" smtClean="0"/>
            </a:lvl1pPr>
          </a:lstStyle>
          <a:p>
            <a:pPr>
              <a:defRPr/>
            </a:pPr>
            <a:fld id="{0101804C-94BC-4DCB-9E18-D1CD35A73422}" type="slidenum">
              <a:rPr lang="fr-FR" altLang="fr-FR"/>
              <a:pPr>
                <a:defRPr/>
              </a:pPr>
              <a:t>‹N°›</a:t>
            </a:fld>
            <a:endParaRPr lang="fr-FR" altLang="fr-FR"/>
          </a:p>
        </p:txBody>
      </p:sp>
    </p:spTree>
    <p:extLst>
      <p:ext uri="{BB962C8B-B14F-4D97-AF65-F5344CB8AC3E}">
        <p14:creationId xmlns:p14="http://schemas.microsoft.com/office/powerpoint/2010/main" val="71128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6" charset="0"/>
        <a:ea typeface="MS PGothic" pitchFamily="34" charset="-128"/>
        <a:cs typeface="ＭＳ Ｐゴシック" pitchFamily="-106" charset="-128"/>
      </a:defRPr>
    </a:lvl1pPr>
    <a:lvl2pPr marL="457200" algn="l" rtl="0" eaLnBrk="0" fontAlgn="base" hangingPunct="0">
      <a:spcBef>
        <a:spcPct val="30000"/>
      </a:spcBef>
      <a:spcAft>
        <a:spcPct val="0"/>
      </a:spcAft>
      <a:defRPr sz="1200" kern="1200">
        <a:solidFill>
          <a:schemeClr val="tx1"/>
        </a:solidFill>
        <a:latin typeface="Times New Roman" pitchFamily="-106"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53150" y="9431338"/>
            <a:ext cx="29445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nchor="b"/>
          <a:lstStyle>
            <a:lvl1pPr defTabSz="912813">
              <a:defRPr sz="2400">
                <a:solidFill>
                  <a:schemeClr val="tx1"/>
                </a:solidFill>
                <a:latin typeface="Times New Roman" pitchFamily="18" charset="0"/>
                <a:ea typeface="MS PGothic" pitchFamily="34" charset="-128"/>
              </a:defRPr>
            </a:lvl1pPr>
            <a:lvl2pPr marL="742950" indent="-285750" defTabSz="912813">
              <a:defRPr sz="2400">
                <a:solidFill>
                  <a:schemeClr val="tx1"/>
                </a:solidFill>
                <a:latin typeface="Times New Roman" pitchFamily="18" charset="0"/>
                <a:ea typeface="MS PGothic" pitchFamily="34" charset="-128"/>
              </a:defRPr>
            </a:lvl2pPr>
            <a:lvl3pPr marL="1143000" indent="-228600" defTabSz="912813">
              <a:defRPr sz="2400">
                <a:solidFill>
                  <a:schemeClr val="tx1"/>
                </a:solidFill>
                <a:latin typeface="Times New Roman" pitchFamily="18" charset="0"/>
                <a:ea typeface="MS PGothic" pitchFamily="34" charset="-128"/>
              </a:defRPr>
            </a:lvl3pPr>
            <a:lvl4pPr marL="1600200" indent="-228600" defTabSz="912813">
              <a:defRPr sz="2400">
                <a:solidFill>
                  <a:schemeClr val="tx1"/>
                </a:solidFill>
                <a:latin typeface="Times New Roman" pitchFamily="18" charset="0"/>
                <a:ea typeface="MS PGothic" pitchFamily="34" charset="-128"/>
              </a:defRPr>
            </a:lvl4pPr>
            <a:lvl5pPr marL="2057400" indent="-228600" defTabSz="912813">
              <a:defRPr sz="2400">
                <a:solidFill>
                  <a:schemeClr val="tx1"/>
                </a:solidFill>
                <a:latin typeface="Times New Roman" pitchFamily="18" charset="0"/>
                <a:ea typeface="MS PGothic" pitchFamily="34" charset="-128"/>
              </a:defRPr>
            </a:lvl5pPr>
            <a:lvl6pPr marL="25146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a:fld id="{D733A908-2999-43C5-AB70-DD389E163A5A}" type="slidenum">
              <a:rPr lang="fr-FR" altLang="fr-FR" sz="1200"/>
              <a:pPr algn="r"/>
              <a:t>9</a:t>
            </a:fld>
            <a:endParaRPr lang="fr-FR" altLang="fr-FR"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53150" y="9431338"/>
            <a:ext cx="294452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4" tIns="45704" rIns="91404" bIns="45704" anchor="b"/>
          <a:lstStyle>
            <a:lvl1pPr defTabSz="912813">
              <a:defRPr sz="2400">
                <a:solidFill>
                  <a:schemeClr val="tx1"/>
                </a:solidFill>
                <a:latin typeface="Times New Roman" pitchFamily="18" charset="0"/>
                <a:ea typeface="MS PGothic" pitchFamily="34" charset="-128"/>
              </a:defRPr>
            </a:lvl1pPr>
            <a:lvl2pPr marL="742950" indent="-285750" defTabSz="912813">
              <a:defRPr sz="2400">
                <a:solidFill>
                  <a:schemeClr val="tx1"/>
                </a:solidFill>
                <a:latin typeface="Times New Roman" pitchFamily="18" charset="0"/>
                <a:ea typeface="MS PGothic" pitchFamily="34" charset="-128"/>
              </a:defRPr>
            </a:lvl2pPr>
            <a:lvl3pPr marL="1143000" indent="-228600" defTabSz="912813">
              <a:defRPr sz="2400">
                <a:solidFill>
                  <a:schemeClr val="tx1"/>
                </a:solidFill>
                <a:latin typeface="Times New Roman" pitchFamily="18" charset="0"/>
                <a:ea typeface="MS PGothic" pitchFamily="34" charset="-128"/>
              </a:defRPr>
            </a:lvl3pPr>
            <a:lvl4pPr marL="1600200" indent="-228600" defTabSz="912813">
              <a:defRPr sz="2400">
                <a:solidFill>
                  <a:schemeClr val="tx1"/>
                </a:solidFill>
                <a:latin typeface="Times New Roman" pitchFamily="18" charset="0"/>
                <a:ea typeface="MS PGothic" pitchFamily="34" charset="-128"/>
              </a:defRPr>
            </a:lvl4pPr>
            <a:lvl5pPr marL="2057400" indent="-228600" defTabSz="912813">
              <a:defRPr sz="2400">
                <a:solidFill>
                  <a:schemeClr val="tx1"/>
                </a:solidFill>
                <a:latin typeface="Times New Roman" pitchFamily="18" charset="0"/>
                <a:ea typeface="MS PGothic" pitchFamily="34" charset="-128"/>
              </a:defRPr>
            </a:lvl5pPr>
            <a:lvl6pPr marL="25146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12813"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a:fld id="{D733A908-2999-43C5-AB70-DD389E163A5A}" type="slidenum">
              <a:rPr lang="fr-FR" altLang="fr-FR" sz="1200"/>
              <a:pPr algn="r"/>
              <a:t>14</a:t>
            </a:fld>
            <a:endParaRPr lang="fr-FR" altLang="fr-FR"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57238" y="2286000"/>
            <a:ext cx="8582025" cy="1143000"/>
          </a:xfrm>
        </p:spPr>
        <p:txBody>
          <a:bodyPr/>
          <a:lstStyle>
            <a:lvl1pPr algn="ctr">
              <a:defRPr sz="4000">
                <a:solidFill>
                  <a:srgbClr val="339966"/>
                </a:solidFill>
              </a:defRPr>
            </a:lvl1pPr>
          </a:lstStyle>
          <a:p>
            <a:r>
              <a:rPr lang="fr-FR" smtClean="0"/>
              <a:t>Modifiez le style du titre</a:t>
            </a:r>
            <a:endParaRPr lang="fr-CH"/>
          </a:p>
        </p:txBody>
      </p:sp>
      <p:sp>
        <p:nvSpPr>
          <p:cNvPr id="10243" name="Rectangle 3"/>
          <p:cNvSpPr>
            <a:spLocks noGrp="1" noChangeArrowheads="1"/>
          </p:cNvSpPr>
          <p:nvPr>
            <p:ph type="subTitle" idx="1"/>
          </p:nvPr>
        </p:nvSpPr>
        <p:spPr>
          <a:xfrm>
            <a:off x="1514475" y="3886200"/>
            <a:ext cx="7067550" cy="1752600"/>
          </a:xfrm>
          <a:prstGeom prst="rect">
            <a:avLst/>
          </a:prstGeom>
        </p:spPr>
        <p:txBody>
          <a:bodyPr/>
          <a:lstStyle>
            <a:lvl1pPr algn="ctr">
              <a:defRPr sz="1800">
                <a:solidFill>
                  <a:schemeClr val="tx1"/>
                </a:solidFill>
              </a:defRPr>
            </a:lvl1pPr>
          </a:lstStyle>
          <a:p>
            <a:r>
              <a:rPr lang="fr-FR" smtClean="0"/>
              <a:t>Modifiez le style des sous-titres du masque</a:t>
            </a:r>
            <a:endParaRPr lang="fr-CH"/>
          </a:p>
        </p:txBody>
      </p:sp>
      <p:sp>
        <p:nvSpPr>
          <p:cNvPr id="4" name="Rectangle 4"/>
          <p:cNvSpPr>
            <a:spLocks noGrp="1" noChangeArrowheads="1"/>
          </p:cNvSpPr>
          <p:nvPr>
            <p:ph type="dt" sz="half" idx="10"/>
          </p:nvPr>
        </p:nvSpPr>
        <p:spPr bwMode="auto">
          <a:xfrm>
            <a:off x="757238" y="6248400"/>
            <a:ext cx="2103437" cy="457200"/>
          </a:xfrm>
          <a:prstGeom prst="rect">
            <a:avLst/>
          </a:prstGeom>
          <a:ln>
            <a:miter lim="800000"/>
            <a:headEnd/>
            <a:tailEnd/>
          </a:ln>
        </p:spPr>
        <p:txBody>
          <a:bodyPr vert="horz" wrap="square" lIns="96878" tIns="48439" rIns="96878" bIns="48439" numCol="1" anchor="t" anchorCtr="0" compatLnSpc="1">
            <a:prstTxWarp prst="textNoShape">
              <a:avLst/>
            </a:prstTxWarp>
          </a:bodyPr>
          <a:lstStyle>
            <a:lvl1pPr>
              <a:defRPr sz="1500">
                <a:latin typeface="Times New Roman" charset="0"/>
                <a:ea typeface="ＭＳ Ｐゴシック" charset="0"/>
                <a:cs typeface="ＭＳ Ｐゴシック" charset="0"/>
              </a:defRPr>
            </a:lvl1pPr>
          </a:lstStyle>
          <a:p>
            <a:pPr>
              <a:defRPr/>
            </a:pPr>
            <a:endParaRPr lang="fr-FR"/>
          </a:p>
        </p:txBody>
      </p:sp>
      <p:sp>
        <p:nvSpPr>
          <p:cNvPr id="5" name="Rectangle 5"/>
          <p:cNvSpPr>
            <a:spLocks noGrp="1" noChangeArrowheads="1"/>
          </p:cNvSpPr>
          <p:nvPr>
            <p:ph type="ftr" sz="quarter" idx="11"/>
          </p:nvPr>
        </p:nvSpPr>
        <p:spPr bwMode="auto">
          <a:xfrm>
            <a:off x="3449638" y="6248400"/>
            <a:ext cx="3197225" cy="457200"/>
          </a:xfrm>
          <a:prstGeom prst="rect">
            <a:avLst/>
          </a:prstGeom>
          <a:ln>
            <a:miter lim="800000"/>
            <a:headEnd/>
            <a:tailEnd/>
          </a:ln>
        </p:spPr>
        <p:txBody>
          <a:bodyPr vert="horz" wrap="square" lIns="96878" tIns="48439" rIns="96878" bIns="48439" numCol="1" anchor="t" anchorCtr="0" compatLnSpc="1">
            <a:prstTxWarp prst="textNoShape">
              <a:avLst/>
            </a:prstTxWarp>
          </a:bodyPr>
          <a:lstStyle>
            <a:lvl1pPr algn="ctr">
              <a:defRPr sz="1500">
                <a:latin typeface="Times New Roman" charset="0"/>
                <a:ea typeface="ＭＳ Ｐゴシック" charset="0"/>
                <a:cs typeface="ＭＳ Ｐゴシック" charset="0"/>
              </a:defRPr>
            </a:lvl1pPr>
          </a:lstStyle>
          <a:p>
            <a:pPr>
              <a:defRPr/>
            </a:pPr>
            <a:endParaRPr lang="fr-FR"/>
          </a:p>
        </p:txBody>
      </p:sp>
      <p:sp>
        <p:nvSpPr>
          <p:cNvPr id="6" name="Rectangle 6"/>
          <p:cNvSpPr>
            <a:spLocks noGrp="1" noChangeArrowheads="1"/>
          </p:cNvSpPr>
          <p:nvPr>
            <p:ph type="sldNum" sz="quarter" idx="12"/>
          </p:nvPr>
        </p:nvSpPr>
        <p:spPr>
          <a:xfrm>
            <a:off x="7235825" y="6248400"/>
            <a:ext cx="2103438" cy="457200"/>
          </a:xfrm>
        </p:spPr>
        <p:txBody>
          <a:bodyPr/>
          <a:lstStyle>
            <a:lvl1pPr>
              <a:defRPr sz="1500" smtClean="0">
                <a:latin typeface="Times New Roman" pitchFamily="18" charset="0"/>
              </a:defRPr>
            </a:lvl1pPr>
          </a:lstStyle>
          <a:p>
            <a:pPr>
              <a:defRPr/>
            </a:pPr>
            <a:fld id="{E5F06EB2-155C-48F8-AD65-7B1A4ACCAB6A}" type="slidenum">
              <a:rPr lang="fr-FR" altLang="fr-FR"/>
              <a:pPr>
                <a:defRPr/>
              </a:pPr>
              <a:t>‹N°›</a:t>
            </a:fld>
            <a:endParaRPr lang="fr-FR" altLang="fr-FR"/>
          </a:p>
        </p:txBody>
      </p:sp>
    </p:spTree>
    <p:extLst>
      <p:ext uri="{BB962C8B-B14F-4D97-AF65-F5344CB8AC3E}">
        <p14:creationId xmlns:p14="http://schemas.microsoft.com/office/powerpoint/2010/main" val="127423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511150" y="1981200"/>
            <a:ext cx="9198000" cy="41116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16D59576-943A-4F03-B87A-2ED9962547AA}" type="slidenum">
              <a:rPr lang="fr-FR" altLang="fr-FR"/>
              <a:pPr>
                <a:defRPr/>
              </a:pPr>
              <a:t>‹N°›</a:t>
            </a:fld>
            <a:endParaRPr lang="fr-FR" altLang="fr-FR"/>
          </a:p>
        </p:txBody>
      </p:sp>
    </p:spTree>
    <p:extLst>
      <p:ext uri="{BB962C8B-B14F-4D97-AF65-F5344CB8AC3E}">
        <p14:creationId xmlns:p14="http://schemas.microsoft.com/office/powerpoint/2010/main" val="365615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539038" y="719138"/>
            <a:ext cx="2366962" cy="598646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33388" y="719138"/>
            <a:ext cx="6953250" cy="5986462"/>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228FD5FB-97B2-4B71-ABD4-1DDEDE8F6557}" type="slidenum">
              <a:rPr lang="fr-FR" altLang="fr-FR"/>
              <a:pPr>
                <a:defRPr/>
              </a:pPr>
              <a:t>‹N°›</a:t>
            </a:fld>
            <a:endParaRPr lang="fr-FR" altLang="fr-FR"/>
          </a:p>
        </p:txBody>
      </p:sp>
    </p:spTree>
    <p:extLst>
      <p:ext uri="{BB962C8B-B14F-4D97-AF65-F5344CB8AC3E}">
        <p14:creationId xmlns:p14="http://schemas.microsoft.com/office/powerpoint/2010/main" val="160015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a:xfrm>
            <a:off x="511150" y="1981200"/>
            <a:ext cx="9198000" cy="4111625"/>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sldNum" sz="quarter" idx="10"/>
          </p:nvPr>
        </p:nvSpPr>
        <p:spPr>
          <a:ln/>
        </p:spPr>
        <p:txBody>
          <a:bodyPr/>
          <a:lstStyle>
            <a:lvl1pPr>
              <a:defRPr/>
            </a:lvl1pPr>
          </a:lstStyle>
          <a:p>
            <a:pPr>
              <a:defRPr/>
            </a:pPr>
            <a:fld id="{E39A8259-2B62-418A-9918-EF3398A31948}" type="slidenum">
              <a:rPr lang="fr-FR" altLang="fr-FR"/>
              <a:pPr>
                <a:defRPr/>
              </a:pPr>
              <a:t>‹N°›</a:t>
            </a:fld>
            <a:endParaRPr lang="fr-FR" altLang="fr-FR"/>
          </a:p>
        </p:txBody>
      </p:sp>
    </p:spTree>
    <p:extLst>
      <p:ext uri="{BB962C8B-B14F-4D97-AF65-F5344CB8AC3E}">
        <p14:creationId xmlns:p14="http://schemas.microsoft.com/office/powerpoint/2010/main" val="416633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406900"/>
            <a:ext cx="8582025"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2906713"/>
            <a:ext cx="8582025"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6"/>
          <p:cNvSpPr>
            <a:spLocks noGrp="1" noChangeArrowheads="1"/>
          </p:cNvSpPr>
          <p:nvPr>
            <p:ph type="sldNum" sz="quarter" idx="10"/>
          </p:nvPr>
        </p:nvSpPr>
        <p:spPr>
          <a:ln/>
        </p:spPr>
        <p:txBody>
          <a:bodyPr/>
          <a:lstStyle>
            <a:lvl1pPr>
              <a:defRPr/>
            </a:lvl1pPr>
          </a:lstStyle>
          <a:p>
            <a:pPr>
              <a:defRPr/>
            </a:pPr>
            <a:fld id="{09EE0086-1FAA-49E1-BBD1-9AC194A5EF25}" type="slidenum">
              <a:rPr lang="fr-FR" altLang="fr-FR"/>
              <a:pPr>
                <a:defRPr/>
              </a:pPr>
              <a:t>‹N°›</a:t>
            </a:fld>
            <a:endParaRPr lang="fr-FR" altLang="fr-FR"/>
          </a:p>
        </p:txBody>
      </p:sp>
    </p:spTree>
    <p:extLst>
      <p:ext uri="{BB962C8B-B14F-4D97-AF65-F5344CB8AC3E}">
        <p14:creationId xmlns:p14="http://schemas.microsoft.com/office/powerpoint/2010/main" val="265315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371600"/>
            <a:ext cx="4648200" cy="5334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257800" y="1371600"/>
            <a:ext cx="4648200" cy="5334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sldNum" sz="quarter" idx="10"/>
          </p:nvPr>
        </p:nvSpPr>
        <p:spPr>
          <a:ln/>
        </p:spPr>
        <p:txBody>
          <a:bodyPr/>
          <a:lstStyle>
            <a:lvl1pPr>
              <a:defRPr/>
            </a:lvl1pPr>
          </a:lstStyle>
          <a:p>
            <a:pPr>
              <a:defRPr/>
            </a:pPr>
            <a:fld id="{668BD36A-0D52-48F2-8754-00B48831DB40}" type="slidenum">
              <a:rPr lang="fr-FR" altLang="fr-FR"/>
              <a:pPr>
                <a:defRPr/>
              </a:pPr>
              <a:t>‹N°›</a:t>
            </a:fld>
            <a:endParaRPr lang="fr-FR" altLang="fr-FR"/>
          </a:p>
        </p:txBody>
      </p:sp>
    </p:spTree>
    <p:extLst>
      <p:ext uri="{BB962C8B-B14F-4D97-AF65-F5344CB8AC3E}">
        <p14:creationId xmlns:p14="http://schemas.microsoft.com/office/powerpoint/2010/main" val="1097575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274638"/>
            <a:ext cx="908685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535113"/>
            <a:ext cx="44608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174875"/>
            <a:ext cx="44608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9213" y="1535113"/>
            <a:ext cx="446246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9213" y="2174875"/>
            <a:ext cx="446246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sldNum" sz="quarter" idx="10"/>
          </p:nvPr>
        </p:nvSpPr>
        <p:spPr>
          <a:ln/>
        </p:spPr>
        <p:txBody>
          <a:bodyPr/>
          <a:lstStyle>
            <a:lvl1pPr>
              <a:defRPr/>
            </a:lvl1pPr>
          </a:lstStyle>
          <a:p>
            <a:pPr>
              <a:defRPr/>
            </a:pPr>
            <a:fld id="{B5548205-C4D1-451C-B5F3-C8B03BEE2BE7}" type="slidenum">
              <a:rPr lang="fr-FR" altLang="fr-FR"/>
              <a:pPr>
                <a:defRPr/>
              </a:pPr>
              <a:t>‹N°›</a:t>
            </a:fld>
            <a:endParaRPr lang="fr-FR" altLang="fr-FR"/>
          </a:p>
        </p:txBody>
      </p:sp>
    </p:spTree>
    <p:extLst>
      <p:ext uri="{BB962C8B-B14F-4D97-AF65-F5344CB8AC3E}">
        <p14:creationId xmlns:p14="http://schemas.microsoft.com/office/powerpoint/2010/main" val="191533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6"/>
          <p:cNvSpPr>
            <a:spLocks noGrp="1" noChangeArrowheads="1"/>
          </p:cNvSpPr>
          <p:nvPr>
            <p:ph type="sldNum" sz="quarter" idx="10"/>
          </p:nvPr>
        </p:nvSpPr>
        <p:spPr>
          <a:ln/>
        </p:spPr>
        <p:txBody>
          <a:bodyPr/>
          <a:lstStyle>
            <a:lvl1pPr>
              <a:defRPr/>
            </a:lvl1pPr>
          </a:lstStyle>
          <a:p>
            <a:pPr>
              <a:defRPr/>
            </a:pPr>
            <a:fld id="{58C24095-4B4C-43D0-B8B2-28D5BEF6C43E}" type="slidenum">
              <a:rPr lang="fr-FR" altLang="fr-FR"/>
              <a:pPr>
                <a:defRPr/>
              </a:pPr>
              <a:t>‹N°›</a:t>
            </a:fld>
            <a:endParaRPr lang="fr-FR" altLang="fr-FR"/>
          </a:p>
        </p:txBody>
      </p:sp>
    </p:spTree>
    <p:extLst>
      <p:ext uri="{BB962C8B-B14F-4D97-AF65-F5344CB8AC3E}">
        <p14:creationId xmlns:p14="http://schemas.microsoft.com/office/powerpoint/2010/main" val="4035615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E15A426-C3F0-41AB-9EC7-35B0D8DF4C3D}" type="slidenum">
              <a:rPr lang="fr-FR" altLang="fr-FR"/>
              <a:pPr>
                <a:defRPr/>
              </a:pPr>
              <a:t>‹N°›</a:t>
            </a:fld>
            <a:endParaRPr lang="fr-FR" altLang="fr-FR"/>
          </a:p>
        </p:txBody>
      </p:sp>
    </p:spTree>
    <p:extLst>
      <p:ext uri="{BB962C8B-B14F-4D97-AF65-F5344CB8AC3E}">
        <p14:creationId xmlns:p14="http://schemas.microsoft.com/office/powerpoint/2010/main" val="106925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273050"/>
            <a:ext cx="3321050"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8113" y="273050"/>
            <a:ext cx="564356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435100"/>
            <a:ext cx="332105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C274C62E-6BDD-470F-82C6-43C2F91BFA58}" type="slidenum">
              <a:rPr lang="fr-FR" altLang="fr-FR"/>
              <a:pPr>
                <a:defRPr/>
              </a:pPr>
              <a:t>‹N°›</a:t>
            </a:fld>
            <a:endParaRPr lang="fr-FR" altLang="fr-FR"/>
          </a:p>
        </p:txBody>
      </p:sp>
    </p:spTree>
    <p:extLst>
      <p:ext uri="{BB962C8B-B14F-4D97-AF65-F5344CB8AC3E}">
        <p14:creationId xmlns:p14="http://schemas.microsoft.com/office/powerpoint/2010/main" val="40937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9613" y="4800600"/>
            <a:ext cx="60579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9613" y="612775"/>
            <a:ext cx="60579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979613" y="5367338"/>
            <a:ext cx="60579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6"/>
          <p:cNvSpPr>
            <a:spLocks noGrp="1" noChangeArrowheads="1"/>
          </p:cNvSpPr>
          <p:nvPr>
            <p:ph type="sldNum" sz="quarter" idx="10"/>
          </p:nvPr>
        </p:nvSpPr>
        <p:spPr>
          <a:ln/>
        </p:spPr>
        <p:txBody>
          <a:bodyPr/>
          <a:lstStyle>
            <a:lvl1pPr>
              <a:defRPr/>
            </a:lvl1pPr>
          </a:lstStyle>
          <a:p>
            <a:pPr>
              <a:defRPr/>
            </a:pPr>
            <a:fld id="{789AA4D4-2B46-4907-8E60-44BF0747F80B}" type="slidenum">
              <a:rPr lang="fr-FR" altLang="fr-FR"/>
              <a:pPr>
                <a:defRPr/>
              </a:pPr>
              <a:t>‹N°›</a:t>
            </a:fld>
            <a:endParaRPr lang="fr-FR" altLang="fr-FR"/>
          </a:p>
        </p:txBody>
      </p:sp>
    </p:spTree>
    <p:extLst>
      <p:ext uri="{BB962C8B-B14F-4D97-AF65-F5344CB8AC3E}">
        <p14:creationId xmlns:p14="http://schemas.microsoft.com/office/powerpoint/2010/main" val="379257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6713" y="609600"/>
            <a:ext cx="934243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878" tIns="48439" rIns="96878" bIns="48439" numCol="1" anchor="ctr" anchorCtr="0" compatLnSpc="1">
            <a:prstTxWarp prst="textNoShape">
              <a:avLst/>
            </a:prstTxWarp>
          </a:bodyPr>
          <a:lstStyle/>
          <a:p>
            <a:pPr lvl="0"/>
            <a:r>
              <a:rPr lang="fr-FR" altLang="fr-FR" smtClean="0"/>
              <a:t>Cliquez et modifiez le titre</a:t>
            </a:r>
          </a:p>
        </p:txBody>
      </p:sp>
      <p:sp>
        <p:nvSpPr>
          <p:cNvPr id="1030" name="Rectangle 6"/>
          <p:cNvSpPr>
            <a:spLocks noGrp="1" noChangeArrowheads="1"/>
          </p:cNvSpPr>
          <p:nvPr>
            <p:ph type="sldNum" sz="quarter" idx="4"/>
          </p:nvPr>
        </p:nvSpPr>
        <p:spPr bwMode="auto">
          <a:xfrm>
            <a:off x="7620000" y="6434138"/>
            <a:ext cx="2103438" cy="271462"/>
          </a:xfrm>
          <a:prstGeom prst="rect">
            <a:avLst/>
          </a:prstGeom>
          <a:noFill/>
          <a:ln w="9525">
            <a:noFill/>
            <a:miter lim="800000"/>
            <a:headEnd/>
            <a:tailEnd/>
          </a:ln>
          <a:effectLst/>
        </p:spPr>
        <p:txBody>
          <a:bodyPr vert="horz" wrap="square" lIns="96878" tIns="48439" rIns="96878" bIns="48439" numCol="1" anchor="t" anchorCtr="0" compatLnSpc="1">
            <a:prstTxWarp prst="textNoShape">
              <a:avLst/>
            </a:prstTxWarp>
          </a:bodyPr>
          <a:lstStyle>
            <a:lvl1pPr algn="r">
              <a:defRPr sz="1000" smtClean="0">
                <a:latin typeface="Arial" pitchFamily="34" charset="0"/>
                <a:cs typeface="Arial" pitchFamily="34" charset="0"/>
              </a:defRPr>
            </a:lvl1pPr>
          </a:lstStyle>
          <a:p>
            <a:pPr>
              <a:defRPr/>
            </a:pPr>
            <a:fld id="{3908F544-8B54-4F3D-ADCD-A400F7E7C928}" type="slidenum">
              <a:rPr lang="fr-FR" altLang="fr-FR"/>
              <a:pPr>
                <a:defRPr/>
              </a:pPr>
              <a:t>‹N°›</a:t>
            </a:fld>
            <a:endParaRPr lang="fr-FR" altLang="fr-FR"/>
          </a:p>
        </p:txBody>
      </p:sp>
      <p:sp>
        <p:nvSpPr>
          <p:cNvPr id="1028" name="Line 8"/>
          <p:cNvSpPr>
            <a:spLocks noChangeShapeType="1"/>
          </p:cNvSpPr>
          <p:nvPr/>
        </p:nvSpPr>
        <p:spPr bwMode="auto">
          <a:xfrm flipV="1">
            <a:off x="366713" y="1268413"/>
            <a:ext cx="9342437" cy="26987"/>
          </a:xfrm>
          <a:prstGeom prst="line">
            <a:avLst/>
          </a:prstGeom>
          <a:noFill/>
          <a:ln w="25400" cap="rnd">
            <a:solidFill>
              <a:srgbClr val="339966"/>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fr-CH"/>
          </a:p>
        </p:txBody>
      </p:sp>
      <p:pic>
        <p:nvPicPr>
          <p:cNvPr id="1029" name="Picture 10" descr="logo_h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13750" y="304800"/>
            <a:ext cx="12954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56"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hf hdr="0" ftr="0" dt="0"/>
  <p:txStyles>
    <p:titleStyle>
      <a:lvl1pPr algn="l" defTabSz="968375" rtl="0" eaLnBrk="1" fontAlgn="base" hangingPunct="1">
        <a:spcBef>
          <a:spcPct val="0"/>
        </a:spcBef>
        <a:spcAft>
          <a:spcPct val="0"/>
        </a:spcAft>
        <a:defRPr sz="2000">
          <a:solidFill>
            <a:schemeClr val="tx2"/>
          </a:solidFill>
          <a:latin typeface="+mj-lt"/>
          <a:ea typeface="MS PGothic" pitchFamily="34" charset="-128"/>
          <a:cs typeface="ＭＳ Ｐゴシック" pitchFamily="-106" charset="-128"/>
        </a:defRPr>
      </a:lvl1pPr>
      <a:lvl2pPr algn="l" defTabSz="968375" rtl="0" eaLnBrk="1" fontAlgn="base" hangingPunct="1">
        <a:spcBef>
          <a:spcPct val="0"/>
        </a:spcBef>
        <a:spcAft>
          <a:spcPct val="0"/>
        </a:spcAft>
        <a:defRPr sz="2000">
          <a:solidFill>
            <a:schemeClr val="tx2"/>
          </a:solidFill>
          <a:latin typeface="Arial" pitchFamily="-106" charset="0"/>
          <a:ea typeface="MS PGothic" pitchFamily="34" charset="-128"/>
          <a:cs typeface="ＭＳ Ｐゴシック" pitchFamily="-106" charset="-128"/>
        </a:defRPr>
      </a:lvl2pPr>
      <a:lvl3pPr algn="l" defTabSz="968375" rtl="0" eaLnBrk="1" fontAlgn="base" hangingPunct="1">
        <a:spcBef>
          <a:spcPct val="0"/>
        </a:spcBef>
        <a:spcAft>
          <a:spcPct val="0"/>
        </a:spcAft>
        <a:defRPr sz="2000">
          <a:solidFill>
            <a:schemeClr val="tx2"/>
          </a:solidFill>
          <a:latin typeface="Arial" pitchFamily="-106" charset="0"/>
          <a:ea typeface="MS PGothic" pitchFamily="34" charset="-128"/>
          <a:cs typeface="ＭＳ Ｐゴシック" pitchFamily="-106" charset="-128"/>
        </a:defRPr>
      </a:lvl3pPr>
      <a:lvl4pPr algn="l" defTabSz="968375" rtl="0" eaLnBrk="1" fontAlgn="base" hangingPunct="1">
        <a:spcBef>
          <a:spcPct val="0"/>
        </a:spcBef>
        <a:spcAft>
          <a:spcPct val="0"/>
        </a:spcAft>
        <a:defRPr sz="2000">
          <a:solidFill>
            <a:schemeClr val="tx2"/>
          </a:solidFill>
          <a:latin typeface="Arial" pitchFamily="-106" charset="0"/>
          <a:ea typeface="MS PGothic" pitchFamily="34" charset="-128"/>
          <a:cs typeface="ＭＳ Ｐゴシック" pitchFamily="-106" charset="-128"/>
        </a:defRPr>
      </a:lvl4pPr>
      <a:lvl5pPr algn="l" defTabSz="968375" rtl="0" eaLnBrk="1" fontAlgn="base" hangingPunct="1">
        <a:spcBef>
          <a:spcPct val="0"/>
        </a:spcBef>
        <a:spcAft>
          <a:spcPct val="0"/>
        </a:spcAft>
        <a:defRPr sz="2000">
          <a:solidFill>
            <a:schemeClr val="tx2"/>
          </a:solidFill>
          <a:latin typeface="Arial" pitchFamily="-106" charset="0"/>
          <a:ea typeface="MS PGothic" pitchFamily="34" charset="-128"/>
          <a:cs typeface="ＭＳ Ｐゴシック" pitchFamily="-106" charset="-128"/>
        </a:defRPr>
      </a:lvl5pPr>
      <a:lvl6pPr marL="457200" algn="l" defTabSz="968375" rtl="0" eaLnBrk="1" fontAlgn="base" hangingPunct="1">
        <a:spcBef>
          <a:spcPct val="0"/>
        </a:spcBef>
        <a:spcAft>
          <a:spcPct val="0"/>
        </a:spcAft>
        <a:defRPr sz="2000">
          <a:solidFill>
            <a:schemeClr val="tx2"/>
          </a:solidFill>
          <a:latin typeface="Arial" pitchFamily="-106" charset="0"/>
        </a:defRPr>
      </a:lvl6pPr>
      <a:lvl7pPr marL="914400" algn="l" defTabSz="968375" rtl="0" eaLnBrk="1" fontAlgn="base" hangingPunct="1">
        <a:spcBef>
          <a:spcPct val="0"/>
        </a:spcBef>
        <a:spcAft>
          <a:spcPct val="0"/>
        </a:spcAft>
        <a:defRPr sz="2000">
          <a:solidFill>
            <a:schemeClr val="tx2"/>
          </a:solidFill>
          <a:latin typeface="Arial" pitchFamily="-106" charset="0"/>
        </a:defRPr>
      </a:lvl7pPr>
      <a:lvl8pPr marL="1371600" algn="l" defTabSz="968375" rtl="0" eaLnBrk="1" fontAlgn="base" hangingPunct="1">
        <a:spcBef>
          <a:spcPct val="0"/>
        </a:spcBef>
        <a:spcAft>
          <a:spcPct val="0"/>
        </a:spcAft>
        <a:defRPr sz="2000">
          <a:solidFill>
            <a:schemeClr val="tx2"/>
          </a:solidFill>
          <a:latin typeface="Arial" pitchFamily="-106" charset="0"/>
        </a:defRPr>
      </a:lvl8pPr>
      <a:lvl9pPr marL="1828800" algn="l" defTabSz="968375" rtl="0" eaLnBrk="1" fontAlgn="base" hangingPunct="1">
        <a:spcBef>
          <a:spcPct val="0"/>
        </a:spcBef>
        <a:spcAft>
          <a:spcPct val="0"/>
        </a:spcAft>
        <a:defRPr sz="2000">
          <a:solidFill>
            <a:schemeClr val="tx2"/>
          </a:solidFill>
          <a:latin typeface="Arial" pitchFamily="-106" charset="0"/>
        </a:defRPr>
      </a:lvl9pPr>
    </p:titleStyle>
    <p:bodyStyle>
      <a:lvl1pPr marL="342900" indent="-342900" algn="l" defTabSz="968375" rtl="0" eaLnBrk="1" fontAlgn="base" hangingPunct="1">
        <a:spcBef>
          <a:spcPct val="30000"/>
        </a:spcBef>
        <a:spcAft>
          <a:spcPct val="0"/>
        </a:spcAft>
        <a:defRPr sz="2400">
          <a:solidFill>
            <a:srgbClr val="339966"/>
          </a:solidFill>
          <a:latin typeface="+mn-lt"/>
          <a:ea typeface="MS PGothic" pitchFamily="34" charset="-128"/>
          <a:cs typeface="ＭＳ Ｐゴシック" pitchFamily="-106" charset="-128"/>
        </a:defRPr>
      </a:lvl1pPr>
      <a:lvl2pPr marL="381000" indent="-190500" algn="l" defTabSz="968375" rtl="0" eaLnBrk="1" fontAlgn="base" hangingPunct="1">
        <a:spcBef>
          <a:spcPct val="20000"/>
        </a:spcBef>
        <a:spcAft>
          <a:spcPct val="0"/>
        </a:spcAft>
        <a:buSzPct val="60000"/>
        <a:buFont typeface="Arial" pitchFamily="34" charset="0"/>
        <a:buChar char="&gt;"/>
        <a:defRPr sz="2000">
          <a:solidFill>
            <a:srgbClr val="000066"/>
          </a:solidFill>
          <a:latin typeface="+mn-lt"/>
          <a:ea typeface="MS PGothic" pitchFamily="34" charset="-128"/>
        </a:defRPr>
      </a:lvl2pPr>
      <a:lvl3pPr marL="952500" indent="-279400" algn="l" defTabSz="968375" rtl="0" eaLnBrk="1" fontAlgn="base" hangingPunct="1">
        <a:spcBef>
          <a:spcPct val="5000"/>
        </a:spcBef>
        <a:spcAft>
          <a:spcPct val="0"/>
        </a:spcAft>
        <a:buChar char="•"/>
        <a:defRPr sz="1600">
          <a:solidFill>
            <a:schemeClr val="tx1"/>
          </a:solidFill>
          <a:latin typeface="+mn-lt"/>
          <a:ea typeface="MS PGothic" pitchFamily="34" charset="-128"/>
        </a:defRPr>
      </a:lvl3pPr>
      <a:lvl4pPr marL="1695450" indent="-242888" algn="l" defTabSz="968375" rtl="0" eaLnBrk="1" fontAlgn="base" hangingPunct="1">
        <a:spcBef>
          <a:spcPct val="20000"/>
        </a:spcBef>
        <a:spcAft>
          <a:spcPct val="0"/>
        </a:spcAft>
        <a:buChar char="–"/>
        <a:defRPr sz="2100">
          <a:solidFill>
            <a:schemeClr val="tx1"/>
          </a:solidFill>
          <a:latin typeface="Times New Roman" pitchFamily="-106" charset="0"/>
          <a:ea typeface="MS PGothic" pitchFamily="34" charset="-128"/>
        </a:defRPr>
      </a:lvl4pPr>
      <a:lvl5pPr marL="2179638" indent="-241300" algn="l" defTabSz="968375" rtl="0" eaLnBrk="1" fontAlgn="base" hangingPunct="1">
        <a:spcBef>
          <a:spcPct val="20000"/>
        </a:spcBef>
        <a:spcAft>
          <a:spcPct val="0"/>
        </a:spcAft>
        <a:buChar char="»"/>
        <a:defRPr sz="2100">
          <a:solidFill>
            <a:schemeClr val="tx1"/>
          </a:solidFill>
          <a:latin typeface="Times New Roman" pitchFamily="-106" charset="0"/>
          <a:ea typeface="MS PGothic" pitchFamily="34" charset="-128"/>
        </a:defRPr>
      </a:lvl5pPr>
      <a:lvl6pPr marL="2636838" indent="-241300" algn="l" defTabSz="968375" rtl="0" eaLnBrk="1" fontAlgn="base" hangingPunct="1">
        <a:spcBef>
          <a:spcPct val="20000"/>
        </a:spcBef>
        <a:spcAft>
          <a:spcPct val="0"/>
        </a:spcAft>
        <a:buChar char="»"/>
        <a:defRPr sz="2100">
          <a:solidFill>
            <a:schemeClr val="tx1"/>
          </a:solidFill>
          <a:latin typeface="Times New Roman" pitchFamily="-106" charset="0"/>
          <a:ea typeface="ＭＳ Ｐゴシック" pitchFamily="-106" charset="-128"/>
        </a:defRPr>
      </a:lvl6pPr>
      <a:lvl7pPr marL="3094038" indent="-241300" algn="l" defTabSz="968375" rtl="0" eaLnBrk="1" fontAlgn="base" hangingPunct="1">
        <a:spcBef>
          <a:spcPct val="20000"/>
        </a:spcBef>
        <a:spcAft>
          <a:spcPct val="0"/>
        </a:spcAft>
        <a:buChar char="»"/>
        <a:defRPr sz="2100">
          <a:solidFill>
            <a:schemeClr val="tx1"/>
          </a:solidFill>
          <a:latin typeface="Times New Roman" pitchFamily="-106" charset="0"/>
          <a:ea typeface="ＭＳ Ｐゴシック" pitchFamily="-106" charset="-128"/>
        </a:defRPr>
      </a:lvl7pPr>
      <a:lvl8pPr marL="3551238" indent="-241300" algn="l" defTabSz="968375" rtl="0" eaLnBrk="1" fontAlgn="base" hangingPunct="1">
        <a:spcBef>
          <a:spcPct val="20000"/>
        </a:spcBef>
        <a:spcAft>
          <a:spcPct val="0"/>
        </a:spcAft>
        <a:buChar char="»"/>
        <a:defRPr sz="2100">
          <a:solidFill>
            <a:schemeClr val="tx1"/>
          </a:solidFill>
          <a:latin typeface="Times New Roman" pitchFamily="-106" charset="0"/>
          <a:ea typeface="ＭＳ Ｐゴシック" pitchFamily="-106" charset="-128"/>
        </a:defRPr>
      </a:lvl8pPr>
      <a:lvl9pPr marL="4008438" indent="-241300" algn="l" defTabSz="968375" rtl="0" eaLnBrk="1" fontAlgn="base" hangingPunct="1">
        <a:spcBef>
          <a:spcPct val="20000"/>
        </a:spcBef>
        <a:spcAft>
          <a:spcPct val="0"/>
        </a:spcAft>
        <a:buChar char="»"/>
        <a:defRPr sz="2100">
          <a:solidFill>
            <a:schemeClr val="tx1"/>
          </a:solidFill>
          <a:latin typeface="Times New Roman" pitchFamily="-106" charset="0"/>
          <a:ea typeface="ＭＳ Ｐゴシック" pitchFamily="-106"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hyperlink" Target="mailto:Taimoor.aliassi@gmail.com"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kmmk-g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10"/>
          <p:cNvSpPr txBox="1">
            <a:spLocks noChangeArrowheads="1"/>
          </p:cNvSpPr>
          <p:nvPr/>
        </p:nvSpPr>
        <p:spPr bwMode="auto">
          <a:xfrm>
            <a:off x="0" y="0"/>
            <a:ext cx="10096500" cy="1341438"/>
          </a:xfrm>
          <a:prstGeom prst="rect">
            <a:avLst/>
          </a:prstGeom>
          <a:solidFill>
            <a:srgbClr val="E2863A"/>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endParaRPr lang="fr-FR" altLang="fr-FR" sz="3000" b="1" dirty="0">
              <a:solidFill>
                <a:srgbClr val="FFFFFF"/>
              </a:solidFill>
              <a:latin typeface="Book Antiqua" panose="02040602050305030304" pitchFamily="18" charset="0"/>
              <a:cs typeface="Arial" pitchFamily="34" charset="0"/>
            </a:endParaRPr>
          </a:p>
        </p:txBody>
      </p:sp>
      <p:pic>
        <p:nvPicPr>
          <p:cNvPr id="1027"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39738" y="5589240"/>
            <a:ext cx="8208912" cy="1200329"/>
          </a:xfrm>
          <a:prstGeom prst="rect">
            <a:avLst/>
          </a:prstGeom>
        </p:spPr>
        <p:txBody>
          <a:bodyPr wrap="square">
            <a:spAutoFit/>
          </a:bodyPr>
          <a:lstStyle/>
          <a:p>
            <a:pPr eaLnBrk="1" hangingPunct="1"/>
            <a:r>
              <a:rPr lang="fr-CH" altLang="fr-FR" b="1" dirty="0" smtClean="0">
                <a:latin typeface="Arial" charset="0"/>
              </a:rPr>
              <a:t>DEATH PENALTY IN IRAN: </a:t>
            </a:r>
            <a:r>
              <a:rPr lang="fr-CH" altLang="fr-FR" dirty="0" smtClean="0">
                <a:latin typeface="Arial" charset="0"/>
              </a:rPr>
              <a:t>RECOMMANDATIONS AHEAD OF THE 3RD UPR OF IRAN/</a:t>
            </a:r>
            <a:r>
              <a:rPr lang="fr-CH" altLang="fr-FR" dirty="0" err="1" smtClean="0">
                <a:latin typeface="Arial" charset="0"/>
              </a:rPr>
              <a:t>Taimoor</a:t>
            </a:r>
            <a:r>
              <a:rPr lang="fr-CH" altLang="fr-FR" dirty="0" smtClean="0">
                <a:latin typeface="Arial" charset="0"/>
              </a:rPr>
              <a:t> </a:t>
            </a:r>
            <a:r>
              <a:rPr lang="fr-CH" altLang="fr-FR" dirty="0" err="1" smtClean="0">
                <a:latin typeface="Arial" charset="0"/>
              </a:rPr>
              <a:t>Aliassi</a:t>
            </a:r>
            <a:r>
              <a:rPr lang="fr-CH" altLang="fr-FR" dirty="0" smtClean="0">
                <a:latin typeface="Arial" charset="0"/>
              </a:rPr>
              <a:t>/KMMK-G/ HRC-Geneva/ </a:t>
            </a:r>
            <a:r>
              <a:rPr lang="fr-CH" altLang="fr-FR" dirty="0" err="1" smtClean="0">
                <a:latin typeface="Arial" charset="0"/>
              </a:rPr>
              <a:t>September</a:t>
            </a:r>
            <a:r>
              <a:rPr lang="fr-CH" altLang="fr-FR" dirty="0" smtClean="0">
                <a:latin typeface="Arial" charset="0"/>
              </a:rPr>
              <a:t> 12th, 2019</a:t>
            </a:r>
            <a:endParaRPr lang="fr-CH" altLang="fr-FR" dirty="0">
              <a:latin typeface="Arial" charset="0"/>
            </a:endParaRPr>
          </a:p>
        </p:txBody>
      </p:sp>
      <p:pic>
        <p:nvPicPr>
          <p:cNvPr id="5122" name="Picture 2" descr="F:\HRC 42_Panel UPR death penalty Iran ECPM September 122019\Execution 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0" y="1341438"/>
            <a:ext cx="10096500" cy="4212877"/>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10"/>
          <p:cNvSpPr txBox="1">
            <a:spLocks noChangeArrowheads="1"/>
          </p:cNvSpPr>
          <p:nvPr/>
        </p:nvSpPr>
        <p:spPr bwMode="auto">
          <a:xfrm>
            <a:off x="15275"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200" b="1" dirty="0">
                <a:solidFill>
                  <a:srgbClr val="FFFFFF"/>
                </a:solidFill>
                <a:latin typeface="Book Antiqua" panose="02040602050305030304" pitchFamily="18" charset="0"/>
                <a:cs typeface="Arial" pitchFamily="34" charset="0"/>
              </a:rPr>
              <a:t>The </a:t>
            </a:r>
            <a:r>
              <a:rPr lang="fr-FR" altLang="fr-FR" sz="3200" b="1" dirty="0" err="1">
                <a:solidFill>
                  <a:srgbClr val="FFFFFF"/>
                </a:solidFill>
                <a:latin typeface="Book Antiqua" panose="02040602050305030304" pitchFamily="18" charset="0"/>
                <a:cs typeface="Arial" pitchFamily="34" charset="0"/>
              </a:rPr>
              <a:t>Death</a:t>
            </a:r>
            <a:r>
              <a:rPr lang="fr-FR" altLang="fr-FR" sz="3200" b="1" dirty="0">
                <a:solidFill>
                  <a:srgbClr val="FFFFFF"/>
                </a:solidFill>
                <a:latin typeface="Book Antiqua" panose="02040602050305030304" pitchFamily="18" charset="0"/>
                <a:cs typeface="Arial" pitchFamily="34" charset="0"/>
              </a:rPr>
              <a:t> Penalty and the </a:t>
            </a:r>
            <a:r>
              <a:rPr lang="fr-FR" altLang="fr-FR" sz="3200" b="1" dirty="0" err="1">
                <a:solidFill>
                  <a:srgbClr val="FFFFFF"/>
                </a:solidFill>
                <a:latin typeface="Book Antiqua" panose="02040602050305030304" pitchFamily="18" charset="0"/>
                <a:cs typeface="Arial" pitchFamily="34" charset="0"/>
              </a:rPr>
              <a:t>Vulnerable</a:t>
            </a:r>
            <a:r>
              <a:rPr lang="fr-FR" altLang="fr-FR" sz="3200" b="1" dirty="0">
                <a:solidFill>
                  <a:srgbClr val="FFFFFF"/>
                </a:solidFill>
                <a:latin typeface="Book Antiqua" panose="02040602050305030304" pitchFamily="18" charset="0"/>
                <a:cs typeface="Arial" pitchFamily="34" charset="0"/>
              </a:rPr>
              <a:t> Groups in Iran/</a:t>
            </a:r>
            <a:r>
              <a:rPr lang="fr-FR" altLang="fr-FR" sz="3200" b="1" dirty="0" err="1">
                <a:solidFill>
                  <a:srgbClr val="FFFFFF"/>
                </a:solidFill>
                <a:latin typeface="Book Antiqua" panose="02040602050305030304" pitchFamily="18" charset="0"/>
                <a:cs typeface="Arial" pitchFamily="34" charset="0"/>
              </a:rPr>
              <a:t>Kurdish</a:t>
            </a:r>
            <a:r>
              <a:rPr lang="fr-FR" altLang="fr-FR" sz="3200" b="1" dirty="0">
                <a:solidFill>
                  <a:srgbClr val="FFFFFF"/>
                </a:solidFill>
                <a:latin typeface="Book Antiqua" panose="02040602050305030304" pitchFamily="18" charset="0"/>
                <a:cs typeface="Arial" pitchFamily="34" charset="0"/>
              </a:rPr>
              <a:t> </a:t>
            </a:r>
            <a:r>
              <a:rPr lang="fr-FR" altLang="fr-FR" sz="3200" b="1" dirty="0" smtClean="0">
                <a:solidFill>
                  <a:srgbClr val="FFFFFF"/>
                </a:solidFill>
                <a:latin typeface="Book Antiqua" panose="02040602050305030304" pitchFamily="18" charset="0"/>
                <a:cs typeface="Arial" pitchFamily="34" charset="0"/>
              </a:rPr>
              <a:t>Case</a:t>
            </a:r>
            <a:endParaRPr lang="fr-FR" altLang="fr-FR" sz="3000" b="1" dirty="0">
              <a:solidFill>
                <a:srgbClr val="FFFFFF"/>
              </a:solidFill>
              <a:latin typeface="Book Antiqua" panose="02040602050305030304" pitchFamily="18"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4E15A426-C3F0-41AB-9EC7-35B0D8DF4C3D}" type="slidenum">
              <a:rPr lang="fr-FR" altLang="fr-FR" smtClean="0"/>
              <a:pPr>
                <a:defRPr/>
              </a:pPr>
              <a:t>10</a:t>
            </a:fld>
            <a:endParaRPr lang="fr-FR" altLang="fr-FR"/>
          </a:p>
        </p:txBody>
      </p:sp>
      <p:sp>
        <p:nvSpPr>
          <p:cNvPr id="3" name="ZoneTexte 10"/>
          <p:cNvSpPr txBox="1">
            <a:spLocks noChangeArrowheads="1"/>
          </p:cNvSpPr>
          <p:nvPr/>
        </p:nvSpPr>
        <p:spPr bwMode="auto">
          <a:xfrm>
            <a:off x="0"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600" b="1" dirty="0" smtClean="0">
                <a:solidFill>
                  <a:srgbClr val="FFFFFF"/>
                </a:solidFill>
                <a:latin typeface="Book Antiqua" panose="02040602050305030304" pitchFamily="18" charset="0"/>
                <a:cs typeface="Arial" pitchFamily="34" charset="0"/>
              </a:rPr>
              <a:t>Mohammad </a:t>
            </a:r>
            <a:r>
              <a:rPr lang="fr-FR" altLang="fr-FR" sz="3600" b="1" dirty="0" err="1" smtClean="0">
                <a:solidFill>
                  <a:srgbClr val="FFFFFF"/>
                </a:solidFill>
                <a:latin typeface="Book Antiqua" panose="02040602050305030304" pitchFamily="18" charset="0"/>
                <a:cs typeface="Arial" pitchFamily="34" charset="0"/>
              </a:rPr>
              <a:t>Nazari</a:t>
            </a:r>
            <a:r>
              <a:rPr lang="fr-FR" altLang="fr-FR" sz="3600" b="1" dirty="0" smtClean="0">
                <a:solidFill>
                  <a:srgbClr val="FFFFFF"/>
                </a:solidFill>
                <a:latin typeface="Book Antiqua" panose="02040602050305030304" pitchFamily="18" charset="0"/>
                <a:cs typeface="Arial" pitchFamily="34" charset="0"/>
              </a:rPr>
              <a:t>, over 26 </a:t>
            </a:r>
            <a:r>
              <a:rPr lang="fr-FR" altLang="fr-FR" sz="3600" b="1" dirty="0" err="1" smtClean="0">
                <a:solidFill>
                  <a:srgbClr val="FFFFFF"/>
                </a:solidFill>
                <a:latin typeface="Book Antiqua" panose="02040602050305030304" pitchFamily="18" charset="0"/>
                <a:cs typeface="Arial" pitchFamily="34" charset="0"/>
              </a:rPr>
              <a:t>years</a:t>
            </a:r>
            <a:r>
              <a:rPr lang="fr-FR" altLang="fr-FR" sz="3600" b="1" dirty="0" smtClean="0">
                <a:solidFill>
                  <a:srgbClr val="FFFFFF"/>
                </a:solidFill>
                <a:latin typeface="Book Antiqua" panose="02040602050305030304" pitchFamily="18" charset="0"/>
                <a:cs typeface="Arial" pitchFamily="34" charset="0"/>
              </a:rPr>
              <a:t> in prison for </a:t>
            </a:r>
            <a:r>
              <a:rPr lang="fr-FR" altLang="fr-FR" sz="3600" b="1" dirty="0" err="1" smtClean="0">
                <a:solidFill>
                  <a:srgbClr val="FFFFFF"/>
                </a:solidFill>
                <a:latin typeface="Book Antiqua" panose="02040602050305030304" pitchFamily="18" charset="0"/>
                <a:cs typeface="Arial" pitchFamily="34" charset="0"/>
              </a:rPr>
              <a:t>membership</a:t>
            </a:r>
            <a:r>
              <a:rPr lang="fr-FR" altLang="fr-FR" sz="3600" b="1" dirty="0" smtClean="0">
                <a:solidFill>
                  <a:srgbClr val="FFFFFF"/>
                </a:solidFill>
                <a:latin typeface="Book Antiqua" panose="02040602050305030304" pitchFamily="18" charset="0"/>
                <a:cs typeface="Arial" pitchFamily="34" charset="0"/>
              </a:rPr>
              <a:t> of a </a:t>
            </a:r>
            <a:r>
              <a:rPr lang="fr-FR" altLang="fr-FR" sz="3600" b="1" dirty="0" err="1" smtClean="0">
                <a:solidFill>
                  <a:srgbClr val="FFFFFF"/>
                </a:solidFill>
                <a:latin typeface="Book Antiqua" panose="02040602050305030304" pitchFamily="18" charset="0"/>
                <a:cs typeface="Arial" pitchFamily="34" charset="0"/>
              </a:rPr>
              <a:t>Kurdish</a:t>
            </a:r>
            <a:r>
              <a:rPr lang="fr-FR" altLang="fr-FR" sz="3600" b="1" dirty="0" smtClean="0">
                <a:solidFill>
                  <a:srgbClr val="FFFFFF"/>
                </a:solidFill>
                <a:latin typeface="Book Antiqua" panose="02040602050305030304" pitchFamily="18" charset="0"/>
                <a:cs typeface="Arial" pitchFamily="34" charset="0"/>
              </a:rPr>
              <a:t> </a:t>
            </a:r>
            <a:r>
              <a:rPr lang="fr-FR" altLang="fr-FR" sz="3600" b="1" dirty="0" err="1">
                <a:solidFill>
                  <a:srgbClr val="FFFFFF"/>
                </a:solidFill>
                <a:latin typeface="Book Antiqua" panose="02040602050305030304" pitchFamily="18" charset="0"/>
                <a:cs typeface="Arial" pitchFamily="34" charset="0"/>
              </a:rPr>
              <a:t>p</a:t>
            </a:r>
            <a:r>
              <a:rPr lang="fr-FR" altLang="fr-FR" sz="3600" b="1" dirty="0" err="1" smtClean="0">
                <a:solidFill>
                  <a:srgbClr val="FFFFFF"/>
                </a:solidFill>
                <a:latin typeface="Book Antiqua" panose="02040602050305030304" pitchFamily="18" charset="0"/>
                <a:cs typeface="Arial" pitchFamily="34" charset="0"/>
              </a:rPr>
              <a:t>olitical</a:t>
            </a:r>
            <a:r>
              <a:rPr lang="fr-FR" altLang="fr-FR" sz="3600" b="1" dirty="0" smtClean="0">
                <a:solidFill>
                  <a:srgbClr val="FFFFFF"/>
                </a:solidFill>
                <a:latin typeface="Book Antiqua" panose="02040602050305030304" pitchFamily="18" charset="0"/>
                <a:cs typeface="Arial" pitchFamily="34" charset="0"/>
              </a:rPr>
              <a:t> party</a:t>
            </a:r>
            <a:endParaRPr lang="fr-FR" altLang="fr-FR" sz="3600" b="1" dirty="0">
              <a:solidFill>
                <a:srgbClr val="FFFFFF"/>
              </a:solidFill>
              <a:latin typeface="Book Antiqua" panose="02040602050305030304" pitchFamily="18" charset="0"/>
              <a:cs typeface="Arial" pitchFamily="34" charset="0"/>
            </a:endParaRPr>
          </a:p>
        </p:txBody>
      </p:sp>
      <p:pic>
        <p:nvPicPr>
          <p:cNvPr id="4"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ésultat de recherche d'images pour &quot;mohammad nazari&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73" y="1484784"/>
            <a:ext cx="8280918" cy="4968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097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4E15A426-C3F0-41AB-9EC7-35B0D8DF4C3D}" type="slidenum">
              <a:rPr lang="fr-FR" altLang="fr-FR" smtClean="0"/>
              <a:pPr>
                <a:defRPr/>
              </a:pPr>
              <a:t>11</a:t>
            </a:fld>
            <a:endParaRPr lang="fr-FR" altLang="fr-FR"/>
          </a:p>
        </p:txBody>
      </p:sp>
      <p:sp>
        <p:nvSpPr>
          <p:cNvPr id="3" name="ZoneTexte 10"/>
          <p:cNvSpPr txBox="1">
            <a:spLocks noChangeArrowheads="1"/>
          </p:cNvSpPr>
          <p:nvPr/>
        </p:nvSpPr>
        <p:spPr bwMode="auto">
          <a:xfrm>
            <a:off x="-4886"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600" b="1" dirty="0" err="1">
                <a:solidFill>
                  <a:srgbClr val="FFFFFF"/>
                </a:solidFill>
                <a:latin typeface="Book Antiqua" panose="02040602050305030304" pitchFamily="18" charset="0"/>
                <a:cs typeface="Arial" pitchFamily="34" charset="0"/>
              </a:rPr>
              <a:t>Executions</a:t>
            </a:r>
            <a:endParaRPr lang="fr-FR" altLang="fr-FR" sz="3600" b="1" dirty="0">
              <a:solidFill>
                <a:srgbClr val="FFFFFF"/>
              </a:solidFill>
              <a:latin typeface="Book Antiqua" panose="02040602050305030304" pitchFamily="18" charset="0"/>
              <a:cs typeface="Arial" pitchFamily="34" charset="0"/>
            </a:endParaRPr>
          </a:p>
        </p:txBody>
      </p:sp>
      <p:pic>
        <p:nvPicPr>
          <p:cNvPr id="4"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51706" y="3890369"/>
            <a:ext cx="9361040" cy="2923877"/>
          </a:xfrm>
          <a:prstGeom prst="rect">
            <a:avLst/>
          </a:prstGeom>
        </p:spPr>
        <p:txBody>
          <a:bodyPr wrap="square">
            <a:spAutoFit/>
          </a:bodyPr>
          <a:lstStyle/>
          <a:p>
            <a:r>
              <a:rPr lang="en-GB" sz="2000" b="1" dirty="0" smtClean="0"/>
              <a:t>UNSR: “Kurdish political prisoners constitute </a:t>
            </a:r>
            <a:r>
              <a:rPr lang="en-GB" sz="2000" b="1" dirty="0"/>
              <a:t>a disproportionately high number of those who received the death penalty and are </a:t>
            </a:r>
            <a:r>
              <a:rPr lang="en-GB" sz="2000" b="1" dirty="0" smtClean="0"/>
              <a:t>executed in Iran.” Over a quarter of prisoners put to death penalty in 2018 in Iran were Kurds according to our data.</a:t>
            </a:r>
          </a:p>
          <a:p>
            <a:r>
              <a:rPr lang="en-GB" sz="2000" dirty="0"/>
              <a:t>Last September, despite the UN special rapporteur’s warning, Iran executed </a:t>
            </a:r>
            <a:r>
              <a:rPr lang="en-GB" sz="2000" dirty="0" err="1"/>
              <a:t>Lukman</a:t>
            </a:r>
            <a:r>
              <a:rPr lang="en-GB" sz="2000" dirty="0"/>
              <a:t>, </a:t>
            </a:r>
            <a:r>
              <a:rPr lang="en-GB" sz="2000" dirty="0" err="1"/>
              <a:t>Zanyar</a:t>
            </a:r>
            <a:r>
              <a:rPr lang="en-GB" sz="2000" dirty="0"/>
              <a:t> </a:t>
            </a:r>
            <a:r>
              <a:rPr lang="en-GB" sz="2000" dirty="0" err="1" smtClean="0"/>
              <a:t>Moradi</a:t>
            </a:r>
            <a:r>
              <a:rPr lang="en-GB" sz="2000" dirty="0" smtClean="0"/>
              <a:t> and </a:t>
            </a:r>
            <a:r>
              <a:rPr lang="en-GB" sz="2000" dirty="0" err="1"/>
              <a:t>Ramin</a:t>
            </a:r>
            <a:r>
              <a:rPr lang="en-GB" sz="2000" dirty="0"/>
              <a:t> </a:t>
            </a:r>
            <a:r>
              <a:rPr lang="en-GB" sz="2000" dirty="0" err="1" smtClean="0"/>
              <a:t>Panahi</a:t>
            </a:r>
            <a:r>
              <a:rPr lang="en-GB" sz="2000" dirty="0" smtClean="0"/>
              <a:t> for </a:t>
            </a:r>
            <a:r>
              <a:rPr lang="en-GB" sz="2000" dirty="0"/>
              <a:t>their political opinions. It is also important to highlight that nearly a quarter (17 out of 73) of the executions of Kurdish prisoners took place outside Kurdish regions and the number of executions related to belief and political opinion were 10 in 2017 while this number is 29 in 2018. </a:t>
            </a:r>
            <a:endParaRPr lang="en-GB" sz="2000" b="1" dirty="0"/>
          </a:p>
          <a:p>
            <a:endParaRPr lang="fr-CH" dirty="0"/>
          </a:p>
        </p:txBody>
      </p:sp>
      <p:pic>
        <p:nvPicPr>
          <p:cNvPr id="4098" name="Picture 2" descr="F:\HRC 42_Panel UPR death penalty Iran ECPM September 122019\Execution 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25" y="1324470"/>
            <a:ext cx="9649071"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125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4E15A426-C3F0-41AB-9EC7-35B0D8DF4C3D}" type="slidenum">
              <a:rPr lang="fr-FR" altLang="fr-FR" smtClean="0"/>
              <a:pPr>
                <a:defRPr/>
              </a:pPr>
              <a:t>12</a:t>
            </a:fld>
            <a:endParaRPr lang="fr-FR" altLang="fr-FR"/>
          </a:p>
        </p:txBody>
      </p:sp>
      <p:sp>
        <p:nvSpPr>
          <p:cNvPr id="3" name="Rectangle 2"/>
          <p:cNvSpPr/>
          <p:nvPr/>
        </p:nvSpPr>
        <p:spPr>
          <a:xfrm>
            <a:off x="511746" y="1412776"/>
            <a:ext cx="8208912" cy="1569660"/>
          </a:xfrm>
          <a:prstGeom prst="rect">
            <a:avLst/>
          </a:prstGeom>
        </p:spPr>
        <p:txBody>
          <a:bodyPr wrap="square">
            <a:spAutoFit/>
          </a:bodyPr>
          <a:lstStyle/>
          <a:p>
            <a:r>
              <a:rPr lang="en-GB" b="1" dirty="0"/>
              <a:t>One year after the </a:t>
            </a:r>
            <a:r>
              <a:rPr lang="en-GB" b="1" dirty="0" smtClean="0"/>
              <a:t>execution </a:t>
            </a:r>
            <a:r>
              <a:rPr lang="en-GB" b="1" dirty="0"/>
              <a:t>of </a:t>
            </a:r>
            <a:r>
              <a:rPr lang="en-GB" b="1" dirty="0" err="1"/>
              <a:t>Lukman</a:t>
            </a:r>
            <a:r>
              <a:rPr lang="en-GB" b="1" dirty="0"/>
              <a:t>, </a:t>
            </a:r>
            <a:r>
              <a:rPr lang="en-GB" b="1" dirty="0" err="1"/>
              <a:t>Zanyar</a:t>
            </a:r>
            <a:r>
              <a:rPr lang="en-GB" b="1" dirty="0"/>
              <a:t> and </a:t>
            </a:r>
            <a:r>
              <a:rPr lang="en-GB" b="1" dirty="0" err="1"/>
              <a:t>Ramin</a:t>
            </a:r>
            <a:r>
              <a:rPr lang="en-GB" b="1" dirty="0"/>
              <a:t>, the government refuses to return back the bodies of the victims to their </a:t>
            </a:r>
            <a:r>
              <a:rPr lang="en-GB" b="1" dirty="0" smtClean="0"/>
              <a:t>families. The parents of </a:t>
            </a:r>
            <a:r>
              <a:rPr lang="en-GB" b="1" dirty="0" err="1" smtClean="0"/>
              <a:t>Ramin</a:t>
            </a:r>
            <a:r>
              <a:rPr lang="en-GB" b="1" dirty="0" smtClean="0"/>
              <a:t> are awaiting to burry the body of their son</a:t>
            </a:r>
            <a:endParaRPr lang="fr-CH" dirty="0"/>
          </a:p>
        </p:txBody>
      </p:sp>
      <p:sp>
        <p:nvSpPr>
          <p:cNvPr id="4" name="ZoneTexte 10"/>
          <p:cNvSpPr txBox="1">
            <a:spLocks noChangeArrowheads="1"/>
          </p:cNvSpPr>
          <p:nvPr/>
        </p:nvSpPr>
        <p:spPr bwMode="auto">
          <a:xfrm>
            <a:off x="-4886"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600" b="1" dirty="0" err="1">
                <a:solidFill>
                  <a:srgbClr val="FFFFFF"/>
                </a:solidFill>
                <a:latin typeface="Book Antiqua" panose="02040602050305030304" pitchFamily="18" charset="0"/>
                <a:cs typeface="Arial" pitchFamily="34" charset="0"/>
              </a:rPr>
              <a:t>Executions</a:t>
            </a:r>
            <a:endParaRPr lang="fr-FR" altLang="fr-FR" sz="3600" b="1" dirty="0">
              <a:solidFill>
                <a:srgbClr val="FFFFFF"/>
              </a:solidFill>
              <a:latin typeface="Book Antiqua" panose="02040602050305030304" pitchFamily="18" charset="0"/>
              <a:cs typeface="Arial" pitchFamily="34" charset="0"/>
            </a:endParaRPr>
          </a:p>
        </p:txBody>
      </p:sp>
      <p:pic>
        <p:nvPicPr>
          <p:cNvPr id="5"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F:\HRC 42_Panel UPR death penalty Iran ECPM September 122019\Parents of Ram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48" y="2893840"/>
            <a:ext cx="6552729" cy="3964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341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4E15A426-C3F0-41AB-9EC7-35B0D8DF4C3D}" type="slidenum">
              <a:rPr lang="fr-FR" altLang="fr-FR" smtClean="0"/>
              <a:pPr>
                <a:defRPr/>
              </a:pPr>
              <a:t>13</a:t>
            </a:fld>
            <a:endParaRPr lang="fr-FR" altLang="fr-FR"/>
          </a:p>
        </p:txBody>
      </p:sp>
      <p:sp>
        <p:nvSpPr>
          <p:cNvPr id="3" name="ZoneTexte 10"/>
          <p:cNvSpPr txBox="1">
            <a:spLocks noChangeArrowheads="1"/>
          </p:cNvSpPr>
          <p:nvPr/>
        </p:nvSpPr>
        <p:spPr bwMode="auto">
          <a:xfrm>
            <a:off x="-4886" y="0"/>
            <a:ext cx="10096500" cy="1124744"/>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2800" b="1" dirty="0" smtClean="0">
                <a:solidFill>
                  <a:srgbClr val="FFFFFF"/>
                </a:solidFill>
                <a:latin typeface="Book Antiqua" panose="02040602050305030304" pitchFamily="18" charset="0"/>
                <a:cs typeface="Arial" pitchFamily="34" charset="0"/>
              </a:rPr>
              <a:t>Extra-</a:t>
            </a:r>
            <a:r>
              <a:rPr lang="fr-FR" altLang="fr-FR" sz="2800" b="1" dirty="0" err="1" smtClean="0">
                <a:solidFill>
                  <a:srgbClr val="FFFFFF"/>
                </a:solidFill>
                <a:latin typeface="Book Antiqua" panose="02040602050305030304" pitchFamily="18" charset="0"/>
                <a:cs typeface="Arial" pitchFamily="34" charset="0"/>
              </a:rPr>
              <a:t>Judicial</a:t>
            </a:r>
            <a:r>
              <a:rPr lang="fr-FR" altLang="fr-FR" sz="2800" b="1" dirty="0" smtClean="0">
                <a:solidFill>
                  <a:srgbClr val="FFFFFF"/>
                </a:solidFill>
                <a:latin typeface="Book Antiqua" panose="02040602050305030304" pitchFamily="18" charset="0"/>
                <a:cs typeface="Arial" pitchFamily="34" charset="0"/>
              </a:rPr>
              <a:t> </a:t>
            </a:r>
            <a:r>
              <a:rPr lang="fr-FR" altLang="fr-FR" sz="2800" b="1" dirty="0" err="1" smtClean="0">
                <a:solidFill>
                  <a:srgbClr val="FFFFFF"/>
                </a:solidFill>
                <a:latin typeface="Book Antiqua" panose="02040602050305030304" pitchFamily="18" charset="0"/>
                <a:cs typeface="Arial" pitchFamily="34" charset="0"/>
              </a:rPr>
              <a:t>Executions</a:t>
            </a:r>
            <a:r>
              <a:rPr lang="fr-FR" altLang="fr-FR" sz="2800" b="1" dirty="0" smtClean="0">
                <a:solidFill>
                  <a:srgbClr val="FFFFFF"/>
                </a:solidFill>
                <a:latin typeface="Book Antiqua" panose="02040602050305030304" pitchFamily="18" charset="0"/>
                <a:cs typeface="Arial" pitchFamily="34" charset="0"/>
              </a:rPr>
              <a:t> of </a:t>
            </a:r>
            <a:r>
              <a:rPr lang="fr-FR" altLang="fr-FR" sz="2800" b="1" dirty="0" err="1" smtClean="0">
                <a:solidFill>
                  <a:srgbClr val="FFFFFF"/>
                </a:solidFill>
                <a:latin typeface="Book Antiqua" panose="02040602050305030304" pitchFamily="18" charset="0"/>
                <a:cs typeface="Arial" pitchFamily="34" charset="0"/>
              </a:rPr>
              <a:t>Kurdish</a:t>
            </a:r>
            <a:r>
              <a:rPr lang="fr-FR" altLang="fr-FR" sz="2800" b="1" dirty="0" smtClean="0">
                <a:solidFill>
                  <a:srgbClr val="FFFFFF"/>
                </a:solidFill>
                <a:latin typeface="Book Antiqua" panose="02040602050305030304" pitchFamily="18" charset="0"/>
                <a:cs typeface="Arial" pitchFamily="34" charset="0"/>
              </a:rPr>
              <a:t> </a:t>
            </a:r>
            <a:r>
              <a:rPr lang="fr-FR" altLang="fr-FR" sz="2800" b="1" dirty="0" err="1">
                <a:solidFill>
                  <a:srgbClr val="FFFFFF"/>
                </a:solidFill>
                <a:latin typeface="Book Antiqua" panose="02040602050305030304" pitchFamily="18" charset="0"/>
                <a:cs typeface="Arial" pitchFamily="34" charset="0"/>
              </a:rPr>
              <a:t>C</a:t>
            </a:r>
            <a:r>
              <a:rPr lang="fr-FR" altLang="fr-FR" sz="2800" b="1" dirty="0" err="1" smtClean="0">
                <a:solidFill>
                  <a:srgbClr val="FFFFFF"/>
                </a:solidFill>
                <a:latin typeface="Book Antiqua" panose="02040602050305030304" pitchFamily="18" charset="0"/>
                <a:cs typeface="Arial" pitchFamily="34" charset="0"/>
              </a:rPr>
              <a:t>itizens</a:t>
            </a:r>
            <a:r>
              <a:rPr lang="fr-FR" altLang="fr-FR" sz="2800" b="1" dirty="0" smtClean="0">
                <a:solidFill>
                  <a:srgbClr val="FFFFFF"/>
                </a:solidFill>
                <a:latin typeface="Book Antiqua" panose="02040602050305030304" pitchFamily="18" charset="0"/>
                <a:cs typeface="Arial" pitchFamily="34" charset="0"/>
              </a:rPr>
              <a:t> </a:t>
            </a:r>
            <a:r>
              <a:rPr lang="fr-FR" altLang="fr-FR" sz="2800" b="1" dirty="0" err="1" smtClean="0">
                <a:solidFill>
                  <a:srgbClr val="FFFFFF"/>
                </a:solidFill>
                <a:latin typeface="Book Antiqua" panose="02040602050305030304" pitchFamily="18" charset="0"/>
                <a:cs typeface="Arial" pitchFamily="34" charset="0"/>
              </a:rPr>
              <a:t>Raising</a:t>
            </a:r>
            <a:endParaRPr lang="fr-FR" altLang="fr-FR" sz="2800" b="1" dirty="0">
              <a:solidFill>
                <a:srgbClr val="FFFFFF"/>
              </a:solidFill>
              <a:latin typeface="Book Antiqua" panose="02040602050305030304" pitchFamily="18" charset="0"/>
              <a:cs typeface="Arial" pitchFamily="34" charset="0"/>
            </a:endParaRPr>
          </a:p>
        </p:txBody>
      </p:sp>
      <p:pic>
        <p:nvPicPr>
          <p:cNvPr id="4"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857" y="1306213"/>
            <a:ext cx="9865096" cy="4524315"/>
          </a:xfrm>
          <a:prstGeom prst="rect">
            <a:avLst/>
          </a:prstGeom>
        </p:spPr>
        <p:txBody>
          <a:bodyPr wrap="square">
            <a:spAutoFit/>
          </a:bodyPr>
          <a:lstStyle/>
          <a:p>
            <a:r>
              <a:rPr lang="en-GB" b="1" dirty="0" smtClean="0"/>
              <a:t>While the number of executions is reducing in Iran, on the </a:t>
            </a:r>
            <a:r>
              <a:rPr lang="en-GB" b="1" dirty="0" err="1" smtClean="0"/>
              <a:t>contryry</a:t>
            </a:r>
            <a:r>
              <a:rPr lang="en-GB" b="1" dirty="0" smtClean="0"/>
              <a:t> the number of extra-judicial killings of Kurdish citizens are raising dramatically.</a:t>
            </a:r>
          </a:p>
          <a:p>
            <a:pPr marL="342900" indent="-342900">
              <a:buFont typeface="Wingdings" panose="05000000000000000000" pitchFamily="2" charset="2"/>
              <a:buChar char="Ø"/>
            </a:pPr>
            <a:r>
              <a:rPr lang="en-GB" b="1" dirty="0" smtClean="0"/>
              <a:t>Since, January 2019, 168 Kurdish </a:t>
            </a:r>
            <a:r>
              <a:rPr lang="en-GB" b="1" dirty="0" err="1" smtClean="0"/>
              <a:t>Kolbar</a:t>
            </a:r>
            <a:r>
              <a:rPr lang="en-GB" b="1" dirty="0" smtClean="0"/>
              <a:t>/border couriers were targeted by Iranian security forces: 125 killed by direct shootings</a:t>
            </a:r>
          </a:p>
          <a:p>
            <a:pPr marL="342900" indent="-342900">
              <a:buFont typeface="Wingdings" panose="05000000000000000000" pitchFamily="2" charset="2"/>
              <a:buChar char="Ø"/>
            </a:pPr>
            <a:r>
              <a:rPr lang="en-GB" b="1" dirty="0" smtClean="0"/>
              <a:t>In 2018, 225 victims were reported according to the UNSR for </a:t>
            </a:r>
            <a:r>
              <a:rPr lang="en-GB" b="1" dirty="0" smtClean="0"/>
              <a:t>Iran</a:t>
            </a:r>
          </a:p>
          <a:p>
            <a:pPr marL="342900" indent="-342900">
              <a:buFont typeface="Wingdings" panose="05000000000000000000" pitchFamily="2" charset="2"/>
              <a:buChar char="Ø"/>
            </a:pPr>
            <a:r>
              <a:rPr lang="en-GB" b="1" dirty="0"/>
              <a:t>In 2017: </a:t>
            </a:r>
            <a:r>
              <a:rPr lang="en-GB" b="1" dirty="0" smtClean="0"/>
              <a:t>152 cases</a:t>
            </a:r>
            <a:endParaRPr lang="en-GB" b="1" dirty="0" smtClean="0"/>
          </a:p>
          <a:p>
            <a:pPr marL="342900" indent="-342900">
              <a:buFont typeface="Wingdings" panose="05000000000000000000" pitchFamily="2" charset="2"/>
              <a:buChar char="Ø"/>
            </a:pPr>
            <a:r>
              <a:rPr lang="en-GB" b="1" dirty="0" smtClean="0"/>
              <a:t>In 2016: 122 cases</a:t>
            </a:r>
          </a:p>
          <a:p>
            <a:pPr marL="342900" lvl="0" indent="-342900">
              <a:buFont typeface="Wingdings" panose="05000000000000000000" pitchFamily="2" charset="2"/>
              <a:buChar char="Ø"/>
            </a:pPr>
            <a:r>
              <a:rPr lang="fr-FR" dirty="0" smtClean="0"/>
              <a:t>Mr</a:t>
            </a:r>
            <a:r>
              <a:rPr lang="fr-FR" dirty="0"/>
              <a:t>. </a:t>
            </a:r>
            <a:r>
              <a:rPr lang="fr-FR" dirty="0" err="1"/>
              <a:t>Yunis</a:t>
            </a:r>
            <a:r>
              <a:rPr lang="fr-FR" dirty="0"/>
              <a:t> ALTUN son of Omar, a 26 </a:t>
            </a:r>
            <a:r>
              <a:rPr lang="fr-FR" dirty="0" err="1" smtClean="0"/>
              <a:t>yeas</a:t>
            </a:r>
            <a:r>
              <a:rPr lang="fr-FR" dirty="0" smtClean="0"/>
              <a:t> </a:t>
            </a:r>
            <a:r>
              <a:rPr lang="fr-FR" dirty="0" err="1" smtClean="0"/>
              <a:t>old</a:t>
            </a:r>
            <a:r>
              <a:rPr lang="fr-FR" dirty="0" smtClean="0"/>
              <a:t> </a:t>
            </a:r>
            <a:r>
              <a:rPr lang="fr-FR" dirty="0" err="1"/>
              <a:t>Kurdish</a:t>
            </a:r>
            <a:r>
              <a:rPr lang="fr-FR" dirty="0"/>
              <a:t> </a:t>
            </a:r>
            <a:r>
              <a:rPr lang="fr-FR" dirty="0" err="1"/>
              <a:t>Kolbar</a:t>
            </a:r>
            <a:r>
              <a:rPr lang="fr-FR" dirty="0"/>
              <a:t>, </a:t>
            </a:r>
            <a:r>
              <a:rPr lang="fr-FR" dirty="0" err="1"/>
              <a:t>from</a:t>
            </a:r>
            <a:r>
              <a:rPr lang="fr-FR" dirty="0"/>
              <a:t> </a:t>
            </a:r>
            <a:r>
              <a:rPr lang="fr-FR" dirty="0" err="1"/>
              <a:t>Nimanche</a:t>
            </a:r>
            <a:r>
              <a:rPr lang="fr-FR" dirty="0"/>
              <a:t> village of </a:t>
            </a:r>
            <a:r>
              <a:rPr lang="fr-FR" dirty="0" err="1"/>
              <a:t>Piranshahr</a:t>
            </a:r>
            <a:r>
              <a:rPr lang="fr-FR" dirty="0"/>
              <a:t>, </a:t>
            </a:r>
            <a:r>
              <a:rPr lang="fr-FR" dirty="0" err="1"/>
              <a:t>was</a:t>
            </a:r>
            <a:r>
              <a:rPr lang="fr-FR" dirty="0"/>
              <a:t> </a:t>
            </a:r>
            <a:r>
              <a:rPr lang="fr-FR" dirty="0" err="1"/>
              <a:t>killed</a:t>
            </a:r>
            <a:r>
              <a:rPr lang="fr-FR" dirty="0"/>
              <a:t> by IRGC forces on 4th July 2019 in </a:t>
            </a:r>
            <a:r>
              <a:rPr lang="fr-FR" dirty="0" err="1"/>
              <a:t>Ziwya</a:t>
            </a:r>
            <a:r>
              <a:rPr lang="fr-FR" dirty="0"/>
              <a:t> &amp; </a:t>
            </a:r>
            <a:r>
              <a:rPr lang="fr-FR" dirty="0" err="1"/>
              <a:t>Mashkan</a:t>
            </a:r>
            <a:r>
              <a:rPr lang="fr-FR" dirty="0"/>
              <a:t> border </a:t>
            </a:r>
            <a:r>
              <a:rPr lang="fr-FR" dirty="0" err="1"/>
              <a:t>region</a:t>
            </a:r>
            <a:r>
              <a:rPr lang="fr-FR" dirty="0"/>
              <a:t>.</a:t>
            </a:r>
            <a:endParaRPr lang="fr-CH" dirty="0"/>
          </a:p>
          <a:p>
            <a:pPr marL="342900" indent="-342900">
              <a:buFont typeface="Wingdings" panose="05000000000000000000" pitchFamily="2" charset="2"/>
              <a:buChar char="Ø"/>
            </a:pPr>
            <a:endParaRPr lang="fr-CH" dirty="0"/>
          </a:p>
        </p:txBody>
      </p:sp>
      <p:pic>
        <p:nvPicPr>
          <p:cNvPr id="8" name="Image 7" descr="یک کاسبکار کُرد به دلیل شدت جراحات وارده جان سپرد"/>
          <p:cNvPicPr/>
          <p:nvPr/>
        </p:nvPicPr>
        <p:blipFill>
          <a:blip r:embed="rId3">
            <a:extLst>
              <a:ext uri="{28A0092B-C50C-407E-A947-70E740481C1C}">
                <a14:useLocalDpi xmlns:a14="http://schemas.microsoft.com/office/drawing/2010/main" val="0"/>
              </a:ext>
            </a:extLst>
          </a:blip>
          <a:srcRect/>
          <a:stretch>
            <a:fillRect/>
          </a:stretch>
        </p:blipFill>
        <p:spPr bwMode="auto">
          <a:xfrm>
            <a:off x="2816002" y="4293097"/>
            <a:ext cx="3711158" cy="2448272"/>
          </a:xfrm>
          <a:prstGeom prst="rect">
            <a:avLst/>
          </a:prstGeom>
          <a:noFill/>
          <a:ln>
            <a:noFill/>
          </a:ln>
        </p:spPr>
      </p:pic>
    </p:spTree>
    <p:extLst>
      <p:ext uri="{BB962C8B-B14F-4D97-AF65-F5344CB8AC3E}">
        <p14:creationId xmlns:p14="http://schemas.microsoft.com/office/powerpoint/2010/main" val="3703879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lIns="0" rIns="0"/>
          <a:lstStyle/>
          <a:p>
            <a:r>
              <a:rPr lang="fr-CH" altLang="fr-FR" smtClean="0"/>
              <a:t>Titre </a:t>
            </a:r>
            <a:r>
              <a:rPr lang="fr-FR" altLang="fr-FR" smtClean="0"/>
              <a:t>–</a:t>
            </a:r>
            <a:r>
              <a:rPr lang="fr-CH" altLang="fr-FR" smtClean="0"/>
              <a:t> Arial 20</a:t>
            </a:r>
          </a:p>
        </p:txBody>
      </p:sp>
      <p:sp>
        <p:nvSpPr>
          <p:cNvPr id="13317" name="Text Box 7"/>
          <p:cNvSpPr txBox="1">
            <a:spLocks noChangeArrowheads="1"/>
          </p:cNvSpPr>
          <p:nvPr/>
        </p:nvSpPr>
        <p:spPr bwMode="auto">
          <a:xfrm>
            <a:off x="366713" y="1441450"/>
            <a:ext cx="934243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anchor="b"/>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35000"/>
              </a:spcBef>
              <a:spcAft>
                <a:spcPct val="35000"/>
              </a:spcAft>
            </a:pPr>
            <a:endParaRPr lang="fr-FR" altLang="fr-FR" sz="2000" b="1" dirty="0">
              <a:solidFill>
                <a:srgbClr val="339966"/>
              </a:solidFill>
              <a:latin typeface="Arial" pitchFamily="34" charset="0"/>
            </a:endParaRPr>
          </a:p>
        </p:txBody>
      </p:sp>
      <p:sp>
        <p:nvSpPr>
          <p:cNvPr id="6" name="ZoneTexte 10"/>
          <p:cNvSpPr txBox="1">
            <a:spLocks noChangeArrowheads="1"/>
          </p:cNvSpPr>
          <p:nvPr/>
        </p:nvSpPr>
        <p:spPr bwMode="auto">
          <a:xfrm>
            <a:off x="0"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CH" altLang="fr-FR" sz="3600" dirty="0" smtClean="0"/>
              <a:t>UN &amp; </a:t>
            </a:r>
            <a:r>
              <a:rPr lang="fr-CH" altLang="fr-FR" sz="3600" dirty="0" err="1" smtClean="0"/>
              <a:t>EU’s</a:t>
            </a:r>
            <a:r>
              <a:rPr lang="fr-CH" altLang="fr-FR" sz="3600" dirty="0" smtClean="0"/>
              <a:t> </a:t>
            </a:r>
            <a:r>
              <a:rPr lang="fr-CH" altLang="fr-FR" sz="3600" dirty="0" err="1" smtClean="0"/>
              <a:t>Role</a:t>
            </a:r>
            <a:r>
              <a:rPr lang="fr-CH" altLang="fr-FR" sz="3600" dirty="0" smtClean="0"/>
              <a:t>/Impacts on Iran?</a:t>
            </a:r>
            <a:endParaRPr lang="fr-FR" altLang="fr-FR" sz="3600" b="1" dirty="0">
              <a:solidFill>
                <a:srgbClr val="FFFFFF"/>
              </a:solidFill>
              <a:latin typeface="Book Antiqua" panose="02040602050305030304" pitchFamily="18" charset="0"/>
              <a:cs typeface="Arial" pitchFamily="34" charset="0"/>
            </a:endParaRPr>
          </a:p>
        </p:txBody>
      </p:sp>
      <p:pic>
        <p:nvPicPr>
          <p:cNvPr id="9" name="Picture 3" descr="F:\kmmk_GENEV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descr="C:\Users\taaliass\AppData\Local\Microsoft\Windows\Temporary Internet Files\Content.IE5\SBNYAIKP\1454958_10151976108383563_734345518_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1414462"/>
            <a:ext cx="4762500"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556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p>
            <a:pPr>
              <a:defRPr/>
            </a:pPr>
            <a:fld id="{4E15A426-C3F0-41AB-9EC7-35B0D8DF4C3D}" type="slidenum">
              <a:rPr lang="fr-FR" altLang="fr-FR" smtClean="0"/>
              <a:pPr>
                <a:defRPr/>
              </a:pPr>
              <a:t>15</a:t>
            </a:fld>
            <a:endParaRPr lang="fr-FR" altLang="fr-FR"/>
          </a:p>
        </p:txBody>
      </p:sp>
      <p:sp>
        <p:nvSpPr>
          <p:cNvPr id="3" name="ZoneTexte 10"/>
          <p:cNvSpPr txBox="1">
            <a:spLocks noChangeArrowheads="1"/>
          </p:cNvSpPr>
          <p:nvPr/>
        </p:nvSpPr>
        <p:spPr bwMode="auto">
          <a:xfrm>
            <a:off x="-4886"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600" b="1" dirty="0" err="1" smtClean="0">
                <a:solidFill>
                  <a:srgbClr val="FFFFFF"/>
                </a:solidFill>
                <a:latin typeface="Book Antiqua" panose="02040602050305030304" pitchFamily="18" charset="0"/>
                <a:cs typeface="Arial" pitchFamily="34" charset="0"/>
              </a:rPr>
              <a:t>Thank</a:t>
            </a:r>
            <a:r>
              <a:rPr lang="fr-FR" altLang="fr-FR" sz="3600" b="1" dirty="0" smtClean="0">
                <a:solidFill>
                  <a:srgbClr val="FFFFFF"/>
                </a:solidFill>
                <a:latin typeface="Book Antiqua" panose="02040602050305030304" pitchFamily="18" charset="0"/>
                <a:cs typeface="Arial" pitchFamily="34" charset="0"/>
              </a:rPr>
              <a:t> </a:t>
            </a:r>
            <a:r>
              <a:rPr lang="fr-FR" altLang="fr-FR" sz="3600" b="1" dirty="0" err="1" smtClean="0">
                <a:solidFill>
                  <a:srgbClr val="FFFFFF"/>
                </a:solidFill>
                <a:latin typeface="Book Antiqua" panose="02040602050305030304" pitchFamily="18" charset="0"/>
                <a:cs typeface="Arial" pitchFamily="34" charset="0"/>
              </a:rPr>
              <a:t>your</a:t>
            </a:r>
            <a:r>
              <a:rPr lang="fr-FR" altLang="fr-FR" sz="3600" b="1" dirty="0" smtClean="0">
                <a:solidFill>
                  <a:srgbClr val="FFFFFF"/>
                </a:solidFill>
                <a:latin typeface="Book Antiqua" panose="02040602050305030304" pitchFamily="18" charset="0"/>
                <a:cs typeface="Arial" pitchFamily="34" charset="0"/>
              </a:rPr>
              <a:t> for </a:t>
            </a:r>
            <a:r>
              <a:rPr lang="fr-FR" altLang="fr-FR" sz="3600" b="1" dirty="0" err="1" smtClean="0">
                <a:solidFill>
                  <a:srgbClr val="FFFFFF"/>
                </a:solidFill>
                <a:latin typeface="Book Antiqua" panose="02040602050305030304" pitchFamily="18" charset="0"/>
                <a:cs typeface="Arial" pitchFamily="34" charset="0"/>
              </a:rPr>
              <a:t>your</a:t>
            </a:r>
            <a:r>
              <a:rPr lang="fr-FR" altLang="fr-FR" sz="3600" b="1" dirty="0" smtClean="0">
                <a:solidFill>
                  <a:srgbClr val="FFFFFF"/>
                </a:solidFill>
                <a:latin typeface="Book Antiqua" panose="02040602050305030304" pitchFamily="18" charset="0"/>
                <a:cs typeface="Arial" pitchFamily="34" charset="0"/>
              </a:rPr>
              <a:t> attention</a:t>
            </a:r>
            <a:endParaRPr lang="fr-FR" altLang="fr-FR" sz="3600" b="1" dirty="0">
              <a:solidFill>
                <a:srgbClr val="FFFFFF"/>
              </a:solidFill>
              <a:latin typeface="Book Antiqua" panose="02040602050305030304" pitchFamily="18" charset="0"/>
              <a:cs typeface="Arial" pitchFamily="34" charset="0"/>
            </a:endParaRPr>
          </a:p>
        </p:txBody>
      </p:sp>
      <p:pic>
        <p:nvPicPr>
          <p:cNvPr id="4"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1628800"/>
            <a:ext cx="10101386" cy="3170099"/>
          </a:xfrm>
          <a:prstGeom prst="rect">
            <a:avLst/>
          </a:prstGeom>
        </p:spPr>
        <p:txBody>
          <a:bodyPr wrap="square">
            <a:spAutoFit/>
          </a:bodyPr>
          <a:lstStyle/>
          <a:p>
            <a:pPr algn="ctr" eaLnBrk="1" hangingPunct="1">
              <a:buFont typeface="Wingdings 2" pitchFamily="18" charset="2"/>
              <a:buNone/>
            </a:pPr>
            <a:r>
              <a:rPr lang="fr-CH" altLang="fr-FR" b="1" dirty="0" err="1" smtClean="0">
                <a:solidFill>
                  <a:schemeClr val="tx2"/>
                </a:solidFill>
              </a:rPr>
              <a:t>I’m</a:t>
            </a:r>
            <a:r>
              <a:rPr lang="fr-CH" altLang="fr-FR" b="1" dirty="0" smtClean="0">
                <a:solidFill>
                  <a:schemeClr val="tx2"/>
                </a:solidFill>
              </a:rPr>
              <a:t> at </a:t>
            </a:r>
            <a:r>
              <a:rPr lang="fr-CH" altLang="fr-FR" b="1" dirty="0" err="1" smtClean="0">
                <a:solidFill>
                  <a:schemeClr val="tx2"/>
                </a:solidFill>
              </a:rPr>
              <a:t>your</a:t>
            </a:r>
            <a:r>
              <a:rPr lang="fr-CH" altLang="fr-FR" b="1" dirty="0" smtClean="0">
                <a:solidFill>
                  <a:schemeClr val="tx2"/>
                </a:solidFill>
              </a:rPr>
              <a:t> </a:t>
            </a:r>
            <a:r>
              <a:rPr lang="fr-CH" altLang="fr-FR" b="1" dirty="0" err="1" smtClean="0">
                <a:solidFill>
                  <a:schemeClr val="tx2"/>
                </a:solidFill>
              </a:rPr>
              <a:t>diposition</a:t>
            </a:r>
            <a:r>
              <a:rPr lang="fr-CH" altLang="fr-FR" b="1" dirty="0" smtClean="0">
                <a:solidFill>
                  <a:schemeClr val="tx2"/>
                </a:solidFill>
              </a:rPr>
              <a:t> to </a:t>
            </a:r>
            <a:r>
              <a:rPr lang="fr-CH" altLang="fr-FR" b="1" dirty="0" err="1" smtClean="0">
                <a:solidFill>
                  <a:schemeClr val="tx2"/>
                </a:solidFill>
              </a:rPr>
              <a:t>answer</a:t>
            </a:r>
            <a:r>
              <a:rPr lang="fr-CH" altLang="fr-FR" b="1" dirty="0" smtClean="0">
                <a:solidFill>
                  <a:schemeClr val="tx2"/>
                </a:solidFill>
              </a:rPr>
              <a:t> </a:t>
            </a:r>
            <a:r>
              <a:rPr lang="fr-CH" altLang="fr-FR" b="1" dirty="0" err="1" smtClean="0">
                <a:solidFill>
                  <a:schemeClr val="tx2"/>
                </a:solidFill>
              </a:rPr>
              <a:t>your</a:t>
            </a:r>
            <a:r>
              <a:rPr lang="fr-CH" altLang="fr-FR" b="1" dirty="0" smtClean="0">
                <a:solidFill>
                  <a:schemeClr val="tx2"/>
                </a:solidFill>
              </a:rPr>
              <a:t> questions</a:t>
            </a:r>
          </a:p>
          <a:p>
            <a:pPr algn="ctr" eaLnBrk="1" hangingPunct="1">
              <a:buFont typeface="Wingdings 2" pitchFamily="18" charset="2"/>
              <a:buNone/>
            </a:pPr>
            <a:endParaRPr lang="fr-CH" altLang="fr-FR" b="1" dirty="0">
              <a:solidFill>
                <a:schemeClr val="tx2"/>
              </a:solidFill>
            </a:endParaRPr>
          </a:p>
          <a:p>
            <a:pPr algn="ctr" eaLnBrk="1" hangingPunct="1">
              <a:buFont typeface="Wingdings 2" pitchFamily="18" charset="2"/>
              <a:buNone/>
            </a:pPr>
            <a:r>
              <a:rPr lang="fr-CH" altLang="fr-FR" sz="4000" b="1" dirty="0" smtClean="0">
                <a:solidFill>
                  <a:schemeClr val="tx2"/>
                </a:solidFill>
                <a:hlinkClick r:id="rId3"/>
              </a:rPr>
              <a:t>Taimoor.aliassi@gmail.com</a:t>
            </a:r>
            <a:r>
              <a:rPr lang="fr-CH" altLang="fr-FR" sz="4000" b="1" dirty="0" smtClean="0">
                <a:solidFill>
                  <a:schemeClr val="tx2"/>
                </a:solidFill>
              </a:rPr>
              <a:t> </a:t>
            </a:r>
          </a:p>
          <a:p>
            <a:pPr algn="ctr" eaLnBrk="1" hangingPunct="1">
              <a:buFont typeface="Wingdings 2" pitchFamily="18" charset="2"/>
              <a:buNone/>
            </a:pPr>
            <a:r>
              <a:rPr lang="fr-CH" altLang="fr-FR" sz="4000" b="1" dirty="0" smtClean="0">
                <a:solidFill>
                  <a:schemeClr val="tx2"/>
                </a:solidFill>
                <a:hlinkClick r:id="rId4"/>
              </a:rPr>
              <a:t>www.kmmk-ge.org</a:t>
            </a:r>
            <a:r>
              <a:rPr lang="fr-CH" altLang="fr-FR" sz="4000" b="1" dirty="0" smtClean="0">
                <a:solidFill>
                  <a:schemeClr val="tx2"/>
                </a:solidFill>
              </a:rPr>
              <a:t>  </a:t>
            </a:r>
            <a:endParaRPr lang="fr-CH" altLang="fr-FR" sz="4000" b="1" dirty="0">
              <a:solidFill>
                <a:schemeClr val="tx2"/>
              </a:solidFill>
            </a:endParaRPr>
          </a:p>
          <a:p>
            <a:pPr algn="ctr" eaLnBrk="1" hangingPunct="1">
              <a:buFont typeface="Wingdings 2" pitchFamily="18" charset="2"/>
              <a:buNone/>
            </a:pPr>
            <a:r>
              <a:rPr lang="fr-CH" altLang="fr-FR" b="1" dirty="0" smtClean="0">
                <a:solidFill>
                  <a:schemeClr val="tx2"/>
                </a:solidFill>
              </a:rPr>
              <a:t>076 366 23 58</a:t>
            </a:r>
          </a:p>
          <a:p>
            <a:pPr algn="ctr" eaLnBrk="1" hangingPunct="1">
              <a:buFont typeface="Wingdings 2" pitchFamily="18" charset="2"/>
              <a:buNone/>
            </a:pPr>
            <a:endParaRPr lang="fr-CH" altLang="fr-FR" b="1" dirty="0">
              <a:solidFill>
                <a:schemeClr val="tx2"/>
              </a:solidFill>
            </a:endParaRPr>
          </a:p>
          <a:p>
            <a:pPr algn="ctr" eaLnBrk="1" hangingPunct="1">
              <a:buFont typeface="Wingdings 2" pitchFamily="18" charset="2"/>
              <a:buNone/>
            </a:pPr>
            <a:endParaRPr lang="fr-CH" altLang="fr-FR" b="1" dirty="0">
              <a:solidFill>
                <a:schemeClr val="tx2"/>
              </a:solidFill>
            </a:endParaRPr>
          </a:p>
        </p:txBody>
      </p:sp>
    </p:spTree>
    <p:extLst>
      <p:ext uri="{BB962C8B-B14F-4D97-AF65-F5344CB8AC3E}">
        <p14:creationId xmlns:p14="http://schemas.microsoft.com/office/powerpoint/2010/main" val="1076370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68760"/>
            <a:ext cx="9709746" cy="2520280"/>
          </a:xfrm>
        </p:spPr>
        <p:txBody>
          <a:bodyPr/>
          <a:lstStyle/>
          <a:p>
            <a:r>
              <a:rPr lang="en-US" altLang="fr-FR" dirty="0">
                <a:solidFill>
                  <a:schemeClr val="tx1"/>
                </a:solidFill>
                <a:latin typeface="Book Antiqua" panose="02040602050305030304" pitchFamily="18" charset="0"/>
              </a:rPr>
              <a:t>Iran is a multi-ethnic and multi-religious country with </a:t>
            </a:r>
            <a:r>
              <a:rPr lang="en-US" altLang="fr-FR" dirty="0" smtClean="0">
                <a:solidFill>
                  <a:schemeClr val="tx1"/>
                </a:solidFill>
                <a:latin typeface="Book Antiqua" panose="02040602050305030304" pitchFamily="18" charset="0"/>
              </a:rPr>
              <a:t>a population </a:t>
            </a:r>
            <a:r>
              <a:rPr lang="en-US" altLang="fr-FR" dirty="0">
                <a:solidFill>
                  <a:schemeClr val="tx1"/>
                </a:solidFill>
                <a:latin typeface="Book Antiqua" panose="02040602050305030304" pitchFamily="18" charset="0"/>
              </a:rPr>
              <a:t>of </a:t>
            </a:r>
            <a:r>
              <a:rPr lang="en-US" altLang="fr-FR" dirty="0" smtClean="0">
                <a:solidFill>
                  <a:schemeClr val="tx1"/>
                </a:solidFill>
                <a:latin typeface="Book Antiqua" panose="02040602050305030304" pitchFamily="18" charset="0"/>
              </a:rPr>
              <a:t>80 million </a:t>
            </a:r>
            <a:r>
              <a:rPr lang="en-US" altLang="fr-FR" dirty="0">
                <a:solidFill>
                  <a:schemeClr val="tx1"/>
                </a:solidFill>
                <a:latin typeface="Book Antiqua" panose="02040602050305030304" pitchFamily="18" charset="0"/>
              </a:rPr>
              <a:t>people composed mainly of Persians, Kurds, </a:t>
            </a:r>
            <a:r>
              <a:rPr lang="en-US" altLang="fr-FR" dirty="0" err="1">
                <a:solidFill>
                  <a:schemeClr val="tx1"/>
                </a:solidFill>
                <a:latin typeface="Book Antiqua" panose="02040602050305030304" pitchFamily="18" charset="0"/>
              </a:rPr>
              <a:t>Baluchis</a:t>
            </a:r>
            <a:r>
              <a:rPr lang="en-US" altLang="fr-FR" dirty="0">
                <a:solidFill>
                  <a:schemeClr val="tx1"/>
                </a:solidFill>
                <a:latin typeface="Book Antiqua" panose="02040602050305030304" pitchFamily="18" charset="0"/>
              </a:rPr>
              <a:t>, </a:t>
            </a:r>
            <a:r>
              <a:rPr lang="en-US" altLang="fr-FR" dirty="0" smtClean="0">
                <a:solidFill>
                  <a:schemeClr val="tx1"/>
                </a:solidFill>
                <a:latin typeface="Book Antiqua" panose="02040602050305030304" pitchFamily="18" charset="0"/>
              </a:rPr>
              <a:t>Azerbaijanis, </a:t>
            </a:r>
            <a:r>
              <a:rPr lang="en-US" altLang="fr-FR" dirty="0">
                <a:solidFill>
                  <a:schemeClr val="tx1"/>
                </a:solidFill>
                <a:latin typeface="Book Antiqua" panose="02040602050305030304" pitchFamily="18" charset="0"/>
              </a:rPr>
              <a:t>Turkmens and </a:t>
            </a:r>
            <a:r>
              <a:rPr lang="en-US" altLang="fr-FR" dirty="0" err="1" smtClean="0">
                <a:solidFill>
                  <a:schemeClr val="tx1"/>
                </a:solidFill>
                <a:latin typeface="Book Antiqua" panose="02040602050305030304" pitchFamily="18" charset="0"/>
              </a:rPr>
              <a:t>Ahwazi</a:t>
            </a:r>
            <a:r>
              <a:rPr lang="en-US" altLang="fr-FR" dirty="0" smtClean="0">
                <a:solidFill>
                  <a:schemeClr val="tx1"/>
                </a:solidFill>
                <a:latin typeface="Book Antiqua" panose="02040602050305030304" pitchFamily="18" charset="0"/>
              </a:rPr>
              <a:t>-Arabs</a:t>
            </a:r>
            <a:r>
              <a:rPr lang="en-US" altLang="fr-FR" dirty="0">
                <a:solidFill>
                  <a:schemeClr val="tx1"/>
                </a:solidFill>
                <a:latin typeface="Book Antiqua" panose="02040602050305030304" pitchFamily="18" charset="0"/>
              </a:rPr>
              <a:t>. </a:t>
            </a:r>
            <a:r>
              <a:rPr lang="en-GB" altLang="fr-FR" dirty="0">
                <a:solidFill>
                  <a:schemeClr val="tx1"/>
                </a:solidFill>
                <a:latin typeface="Book Antiqua" panose="02040602050305030304" pitchFamily="18" charset="0"/>
              </a:rPr>
              <a:t>The official language is Persian and the main religion is Shi'a Islam - strongly dominated by the Twelver </a:t>
            </a:r>
            <a:r>
              <a:rPr lang="en-GB" altLang="fr-FR" dirty="0" err="1">
                <a:solidFill>
                  <a:schemeClr val="tx1"/>
                </a:solidFill>
                <a:latin typeface="Book Antiqua" panose="02040602050305030304" pitchFamily="18" charset="0"/>
              </a:rPr>
              <a:t>Ja'fari</a:t>
            </a:r>
            <a:r>
              <a:rPr lang="en-GB" altLang="fr-FR" dirty="0">
                <a:solidFill>
                  <a:schemeClr val="tx1"/>
                </a:solidFill>
                <a:latin typeface="Book Antiqua" panose="02040602050305030304" pitchFamily="18" charset="0"/>
              </a:rPr>
              <a:t> School. Despite the importance of the ethnic constituents of Iran, only the Persian-Shiite group holds state power</a:t>
            </a:r>
            <a:r>
              <a:rPr lang="en-GB" altLang="fr-FR" dirty="0" smtClean="0">
                <a:solidFill>
                  <a:schemeClr val="tx1"/>
                </a:solidFill>
                <a:latin typeface="Book Antiqua" panose="02040602050305030304" pitchFamily="18" charset="0"/>
              </a:rPr>
              <a:t>.</a:t>
            </a:r>
            <a:endParaRPr lang="fr-CH" altLang="fr-FR" b="1" dirty="0">
              <a:solidFill>
                <a:schemeClr val="tx1"/>
              </a:solidFill>
              <a:latin typeface="Book Antiqua" panose="02040602050305030304" pitchFamily="18" charset="0"/>
            </a:endParaRPr>
          </a:p>
        </p:txBody>
      </p:sp>
      <p:sp>
        <p:nvSpPr>
          <p:cNvPr id="4" name="Espace réservé du numéro de diapositive 3"/>
          <p:cNvSpPr>
            <a:spLocks noGrp="1"/>
          </p:cNvSpPr>
          <p:nvPr>
            <p:ph type="sldNum" sz="quarter" idx="10"/>
          </p:nvPr>
        </p:nvSpPr>
        <p:spPr/>
        <p:txBody>
          <a:bodyPr/>
          <a:lstStyle/>
          <a:p>
            <a:pPr>
              <a:defRPr/>
            </a:pPr>
            <a:fld id="{E39A8259-2B62-418A-9918-EF3398A31948}" type="slidenum">
              <a:rPr lang="fr-FR" altLang="fr-FR" smtClean="0"/>
              <a:pPr>
                <a:defRPr/>
              </a:pPr>
              <a:t>2</a:t>
            </a:fld>
            <a:endParaRPr lang="fr-FR" altLang="fr-FR"/>
          </a:p>
        </p:txBody>
      </p:sp>
      <p:pic>
        <p:nvPicPr>
          <p:cNvPr id="6"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3" descr="Description : Un pays étendu et multiethniq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98" y="3933056"/>
            <a:ext cx="8424936"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oneTexte 10"/>
          <p:cNvSpPr txBox="1">
            <a:spLocks noGrp="1" noChangeArrowheads="1"/>
          </p:cNvSpPr>
          <p:nvPr>
            <p:ph type="title"/>
          </p:nvPr>
        </p:nvSpPr>
        <p:spPr bwMode="auto">
          <a:xfrm>
            <a:off x="0" y="0"/>
            <a:ext cx="10096500" cy="12954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200" b="1" dirty="0">
                <a:solidFill>
                  <a:srgbClr val="FFFFFF"/>
                </a:solidFill>
                <a:latin typeface="Book Antiqua" panose="02040602050305030304" pitchFamily="18" charset="0"/>
                <a:cs typeface="Arial" pitchFamily="34" charset="0"/>
              </a:rPr>
              <a:t>WHO ARE IRAN’S MINORITIES</a:t>
            </a:r>
            <a:r>
              <a:rPr lang="fr-FR" altLang="fr-FR" sz="3200" b="1" dirty="0" smtClean="0">
                <a:solidFill>
                  <a:srgbClr val="FFFFFF"/>
                </a:solidFill>
                <a:latin typeface="Book Antiqua" panose="02040602050305030304" pitchFamily="18" charset="0"/>
                <a:cs typeface="Arial" pitchFamily="34" charset="0"/>
              </a:rPr>
              <a:t>?</a:t>
            </a:r>
            <a:endParaRPr lang="fr-FR" altLang="fr-FR" sz="3200" b="1" dirty="0">
              <a:solidFill>
                <a:srgbClr val="FFFFFF"/>
              </a:solidFill>
              <a:latin typeface="Book Antiqua" panose="02040602050305030304" pitchFamily="18" charset="0"/>
              <a:cs typeface="Arial" pitchFamily="34" charset="0"/>
            </a:endParaRPr>
          </a:p>
        </p:txBody>
      </p:sp>
    </p:spTree>
    <p:extLst>
      <p:ext uri="{BB962C8B-B14F-4D97-AF65-F5344CB8AC3E}">
        <p14:creationId xmlns:p14="http://schemas.microsoft.com/office/powerpoint/2010/main" val="395619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052736"/>
            <a:ext cx="10016802" cy="5688632"/>
          </a:xfrm>
        </p:spPr>
        <p:txBody>
          <a:bodyPr/>
          <a:lstStyle/>
          <a:p>
            <a:pPr fontAlgn="b"/>
            <a:r>
              <a:rPr lang="en-US" sz="1600" dirty="0">
                <a:solidFill>
                  <a:schemeClr val="tx1"/>
                </a:solidFill>
              </a:rPr>
              <a:t> Since 2005, despite multiple demands from various UN Treaty Body committees, in particular </a:t>
            </a:r>
            <a:r>
              <a:rPr lang="en-US" sz="1600" dirty="0" smtClean="0">
                <a:solidFill>
                  <a:schemeClr val="tx1"/>
                </a:solidFill>
              </a:rPr>
              <a:t>the Committee </a:t>
            </a:r>
            <a:r>
              <a:rPr lang="en-US" sz="1600" dirty="0">
                <a:solidFill>
                  <a:schemeClr val="tx1"/>
                </a:solidFill>
              </a:rPr>
              <a:t>on the Elimination of Racial Discrimination (CERD),  Iran refuses to provide appropriate and accurate statistical data about members of ethnic and religious groups in the </a:t>
            </a:r>
            <a:r>
              <a:rPr lang="en-US" sz="1600" dirty="0" smtClean="0">
                <a:solidFill>
                  <a:schemeClr val="tx1"/>
                </a:solidFill>
              </a:rPr>
              <a:t>country.  The </a:t>
            </a:r>
            <a:r>
              <a:rPr lang="en-US" sz="1600" dirty="0">
                <a:solidFill>
                  <a:schemeClr val="tx1"/>
                </a:solidFill>
              </a:rPr>
              <a:t>UN SR, in his latest report, he provides some estimated statistics on Iran’s ethnic &amp; religious groups but the Iranian government refused these data and it also refused to “offer alternative figures</a:t>
            </a:r>
            <a:r>
              <a:rPr lang="en-US" sz="1600" dirty="0" smtClean="0">
                <a:solidFill>
                  <a:schemeClr val="tx1"/>
                </a:solidFill>
              </a:rPr>
              <a:t>”.</a:t>
            </a:r>
          </a:p>
          <a:p>
            <a:pPr fontAlgn="b"/>
            <a:r>
              <a:rPr lang="en-US" sz="1600" b="1" dirty="0" smtClean="0">
                <a:solidFill>
                  <a:schemeClr val="tx1"/>
                </a:solidFill>
              </a:rPr>
              <a:t>Iran’s ethnic estimative figures:</a:t>
            </a:r>
            <a:endParaRPr lang="en-US" sz="1600" b="1" dirty="0">
              <a:solidFill>
                <a:schemeClr val="tx1"/>
              </a:solidFill>
            </a:endParaRPr>
          </a:p>
          <a:p>
            <a:pPr fontAlgn="b"/>
            <a:r>
              <a:rPr lang="en-US" sz="1600" b="1" dirty="0">
                <a:solidFill>
                  <a:schemeClr val="tx1"/>
                </a:solidFill>
              </a:rPr>
              <a:t>Kurds: </a:t>
            </a:r>
            <a:r>
              <a:rPr lang="en-US" sz="1600" dirty="0">
                <a:solidFill>
                  <a:schemeClr val="tx1"/>
                </a:solidFill>
              </a:rPr>
              <a:t>11-13 </a:t>
            </a:r>
            <a:r>
              <a:rPr lang="en-US" sz="1600" dirty="0" smtClean="0">
                <a:solidFill>
                  <a:schemeClr val="tx1"/>
                </a:solidFill>
              </a:rPr>
              <a:t>millions:  66% Sunni, 27% Shia, others are </a:t>
            </a:r>
            <a:r>
              <a:rPr lang="en-US" sz="1600" dirty="0" err="1" smtClean="0">
                <a:solidFill>
                  <a:schemeClr val="tx1"/>
                </a:solidFill>
              </a:rPr>
              <a:t>Yarasan</a:t>
            </a:r>
            <a:r>
              <a:rPr lang="en-US" sz="1600" dirty="0" smtClean="0">
                <a:solidFill>
                  <a:schemeClr val="tx1"/>
                </a:solidFill>
              </a:rPr>
              <a:t>, Christians &amp; Jews</a:t>
            </a:r>
          </a:p>
          <a:p>
            <a:pPr fontAlgn="b"/>
            <a:r>
              <a:rPr lang="en-US" sz="1400" u="sng" dirty="0" smtClean="0">
                <a:solidFill>
                  <a:schemeClr val="tx1"/>
                </a:solidFill>
              </a:rPr>
              <a:t>Main challenges: </a:t>
            </a:r>
            <a:r>
              <a:rPr lang="en-US" sz="1400" dirty="0" smtClean="0">
                <a:solidFill>
                  <a:schemeClr val="tx1"/>
                </a:solidFill>
              </a:rPr>
              <a:t>repression, discrimination (</a:t>
            </a:r>
            <a:r>
              <a:rPr lang="en-US" sz="1400" dirty="0" err="1" smtClean="0">
                <a:solidFill>
                  <a:schemeClr val="tx1"/>
                </a:solidFill>
              </a:rPr>
              <a:t>Gozinesh</a:t>
            </a:r>
            <a:r>
              <a:rPr lang="en-US" sz="1400" dirty="0" smtClean="0">
                <a:solidFill>
                  <a:schemeClr val="tx1"/>
                </a:solidFill>
              </a:rPr>
              <a:t>), landmine, environmental crisis, unemployment, blind-killing of </a:t>
            </a:r>
            <a:r>
              <a:rPr lang="en-US" sz="1400" dirty="0" err="1" smtClean="0">
                <a:solidFill>
                  <a:schemeClr val="tx1"/>
                </a:solidFill>
              </a:rPr>
              <a:t>kolbaran</a:t>
            </a:r>
            <a:r>
              <a:rPr lang="en-US" sz="1400" dirty="0" smtClean="0">
                <a:solidFill>
                  <a:schemeClr val="tx1"/>
                </a:solidFill>
              </a:rPr>
              <a:t> (border </a:t>
            </a:r>
            <a:r>
              <a:rPr lang="en-US" sz="1400" dirty="0" err="1" smtClean="0">
                <a:solidFill>
                  <a:schemeClr val="tx1"/>
                </a:solidFill>
              </a:rPr>
              <a:t>courriers</a:t>
            </a:r>
            <a:r>
              <a:rPr lang="en-US" sz="1400" dirty="0" smtClean="0">
                <a:solidFill>
                  <a:schemeClr val="tx1"/>
                </a:solidFill>
              </a:rPr>
              <a:t>)</a:t>
            </a:r>
            <a:endParaRPr lang="en-US" sz="1400" dirty="0">
              <a:solidFill>
                <a:schemeClr val="tx1"/>
              </a:solidFill>
            </a:endParaRPr>
          </a:p>
          <a:p>
            <a:pPr fontAlgn="b"/>
            <a:r>
              <a:rPr lang="en-US" sz="1600" b="1" dirty="0" err="1">
                <a:solidFill>
                  <a:schemeClr val="tx1"/>
                </a:solidFill>
              </a:rPr>
              <a:t>Ahwazi</a:t>
            </a:r>
            <a:r>
              <a:rPr lang="en-US" sz="1600" b="1" dirty="0">
                <a:solidFill>
                  <a:schemeClr val="tx1"/>
                </a:solidFill>
              </a:rPr>
              <a:t>-Arabs</a:t>
            </a:r>
            <a:r>
              <a:rPr lang="en-US" sz="1600" dirty="0">
                <a:solidFill>
                  <a:schemeClr val="tx1"/>
                </a:solidFill>
              </a:rPr>
              <a:t>: </a:t>
            </a:r>
            <a:r>
              <a:rPr lang="en-US" sz="1600" dirty="0" smtClean="0">
                <a:solidFill>
                  <a:schemeClr val="tx1"/>
                </a:solidFill>
              </a:rPr>
              <a:t>3-5  millions: 70% Shi’a Muslims and 30% Sunni Muslims</a:t>
            </a:r>
          </a:p>
          <a:p>
            <a:pPr fontAlgn="b"/>
            <a:r>
              <a:rPr lang="en-US" sz="1400" u="sng" dirty="0">
                <a:solidFill>
                  <a:schemeClr val="tx1"/>
                </a:solidFill>
              </a:rPr>
              <a:t>Main challenges: </a:t>
            </a:r>
            <a:r>
              <a:rPr lang="en-US" sz="1400" dirty="0">
                <a:solidFill>
                  <a:schemeClr val="tx1"/>
                </a:solidFill>
              </a:rPr>
              <a:t>repression, discrimination (</a:t>
            </a:r>
            <a:r>
              <a:rPr lang="en-US" sz="1400" dirty="0" err="1">
                <a:solidFill>
                  <a:schemeClr val="tx1"/>
                </a:solidFill>
              </a:rPr>
              <a:t>Gozinesh</a:t>
            </a:r>
            <a:r>
              <a:rPr lang="en-US" sz="1400" dirty="0">
                <a:solidFill>
                  <a:schemeClr val="tx1"/>
                </a:solidFill>
              </a:rPr>
              <a:t>), landmine, environmental crisis, unemployment</a:t>
            </a:r>
          </a:p>
          <a:p>
            <a:pPr fontAlgn="b"/>
            <a:r>
              <a:rPr lang="en-US" sz="1600" b="1" dirty="0" smtClean="0">
                <a:solidFill>
                  <a:schemeClr val="tx1"/>
                </a:solidFill>
              </a:rPr>
              <a:t>Azerbaijani Turks</a:t>
            </a:r>
            <a:r>
              <a:rPr lang="en-US" sz="1600" dirty="0" smtClean="0">
                <a:solidFill>
                  <a:schemeClr val="tx1"/>
                </a:solidFill>
              </a:rPr>
              <a:t>: 15-17 millions: Shi’a Muslims</a:t>
            </a:r>
          </a:p>
          <a:p>
            <a:pPr fontAlgn="b"/>
            <a:r>
              <a:rPr lang="en-US" sz="1400" u="sng" dirty="0">
                <a:solidFill>
                  <a:schemeClr val="tx1"/>
                </a:solidFill>
              </a:rPr>
              <a:t>Main challenges</a:t>
            </a:r>
            <a:r>
              <a:rPr lang="en-US" sz="1400" dirty="0" smtClean="0">
                <a:solidFill>
                  <a:schemeClr val="tx1"/>
                </a:solidFill>
              </a:rPr>
              <a:t>: Azerbaijanis are facing </a:t>
            </a:r>
            <a:r>
              <a:rPr lang="en-US" sz="1400" dirty="0">
                <a:solidFill>
                  <a:schemeClr val="tx1"/>
                </a:solidFill>
              </a:rPr>
              <a:t>severe discrimination and deprivation of language and cultural rights</a:t>
            </a:r>
          </a:p>
          <a:p>
            <a:pPr fontAlgn="b"/>
            <a:r>
              <a:rPr lang="en-US" sz="1600" b="1" dirty="0" err="1" smtClean="0">
                <a:solidFill>
                  <a:schemeClr val="tx1"/>
                </a:solidFill>
              </a:rPr>
              <a:t>Baluchis</a:t>
            </a:r>
            <a:r>
              <a:rPr lang="en-US" sz="1600" b="1" dirty="0" smtClean="0">
                <a:solidFill>
                  <a:schemeClr val="tx1"/>
                </a:solidFill>
              </a:rPr>
              <a:t>:  </a:t>
            </a:r>
            <a:r>
              <a:rPr lang="en-US" sz="1600" dirty="0" smtClean="0">
                <a:solidFill>
                  <a:schemeClr val="tx1"/>
                </a:solidFill>
              </a:rPr>
              <a:t>5-7 millions: Sunni Muslims</a:t>
            </a:r>
          </a:p>
          <a:p>
            <a:pPr fontAlgn="b"/>
            <a:r>
              <a:rPr lang="en-US" sz="1400" u="sng" dirty="0">
                <a:solidFill>
                  <a:schemeClr val="tx1"/>
                </a:solidFill>
              </a:rPr>
              <a:t>Main challenges</a:t>
            </a:r>
            <a:r>
              <a:rPr lang="en-US" sz="1400" dirty="0">
                <a:solidFill>
                  <a:schemeClr val="tx1"/>
                </a:solidFill>
              </a:rPr>
              <a:t>: statelessness, repression, discrimination (</a:t>
            </a:r>
            <a:r>
              <a:rPr lang="en-US" sz="1400" dirty="0" err="1">
                <a:solidFill>
                  <a:schemeClr val="tx1"/>
                </a:solidFill>
              </a:rPr>
              <a:t>Gozinesh</a:t>
            </a:r>
            <a:r>
              <a:rPr lang="en-US" sz="1400" dirty="0">
                <a:solidFill>
                  <a:schemeClr val="tx1"/>
                </a:solidFill>
              </a:rPr>
              <a:t>), unemployment, </a:t>
            </a:r>
          </a:p>
          <a:p>
            <a:pPr fontAlgn="b"/>
            <a:r>
              <a:rPr lang="en-US" sz="1600" b="1" dirty="0" smtClean="0">
                <a:solidFill>
                  <a:schemeClr val="tx1"/>
                </a:solidFill>
              </a:rPr>
              <a:t>Turkmens: </a:t>
            </a:r>
            <a:r>
              <a:rPr lang="en-US" sz="1600" dirty="0" smtClean="0">
                <a:solidFill>
                  <a:schemeClr val="tx1"/>
                </a:solidFill>
              </a:rPr>
              <a:t>3-5 millions: Sunni Muslims</a:t>
            </a:r>
          </a:p>
          <a:p>
            <a:pPr fontAlgn="b"/>
            <a:r>
              <a:rPr lang="en-US" sz="1400" u="sng" dirty="0">
                <a:solidFill>
                  <a:schemeClr val="tx1"/>
                </a:solidFill>
              </a:rPr>
              <a:t>Main challenges: </a:t>
            </a:r>
            <a:r>
              <a:rPr lang="en-US" sz="1400" dirty="0">
                <a:solidFill>
                  <a:schemeClr val="tx1"/>
                </a:solidFill>
              </a:rPr>
              <a:t>, unemployment, discrimination (</a:t>
            </a:r>
            <a:r>
              <a:rPr lang="en-US" sz="1400" dirty="0" err="1">
                <a:solidFill>
                  <a:schemeClr val="tx1"/>
                </a:solidFill>
              </a:rPr>
              <a:t>Gozinesh</a:t>
            </a:r>
            <a:r>
              <a:rPr lang="en-US" sz="1400" dirty="0">
                <a:solidFill>
                  <a:schemeClr val="tx1"/>
                </a:solidFill>
              </a:rPr>
              <a:t>), </a:t>
            </a:r>
          </a:p>
          <a:p>
            <a:pPr fontAlgn="b"/>
            <a:r>
              <a:rPr lang="en-GB" sz="1600" b="1" dirty="0">
                <a:solidFill>
                  <a:schemeClr val="tx1"/>
                </a:solidFill>
              </a:rPr>
              <a:t>The Kurdish people in Iran amount to 13% of Iran’s 80 </a:t>
            </a:r>
            <a:r>
              <a:rPr lang="en-GB" sz="1600" b="1" dirty="0" smtClean="0">
                <a:solidFill>
                  <a:schemeClr val="tx1"/>
                </a:solidFill>
              </a:rPr>
              <a:t>million</a:t>
            </a:r>
            <a:r>
              <a:rPr lang="en-GB" sz="1600" b="1" dirty="0">
                <a:solidFill>
                  <a:schemeClr val="tx1"/>
                </a:solidFill>
              </a:rPr>
              <a:t> </a:t>
            </a:r>
            <a:r>
              <a:rPr lang="en-GB" sz="1600" b="1" dirty="0" smtClean="0">
                <a:solidFill>
                  <a:schemeClr val="tx1"/>
                </a:solidFill>
              </a:rPr>
              <a:t>however their share of execution is over 25% in 2018</a:t>
            </a:r>
            <a:endParaRPr lang="en-US" sz="1600" dirty="0">
              <a:solidFill>
                <a:schemeClr val="tx1"/>
              </a:solidFill>
            </a:endParaRPr>
          </a:p>
          <a:p>
            <a:pPr fontAlgn="b"/>
            <a:endParaRPr lang="en-US" sz="1600" dirty="0" smtClean="0"/>
          </a:p>
          <a:p>
            <a:pPr fontAlgn="b"/>
            <a:endParaRPr lang="en-US" sz="2000" dirty="0"/>
          </a:p>
          <a:p>
            <a:pPr fontAlgn="b"/>
            <a:endParaRPr lang="en-US" sz="2000" dirty="0"/>
          </a:p>
          <a:p>
            <a:endParaRPr lang="fr-CH" sz="2000" dirty="0"/>
          </a:p>
        </p:txBody>
      </p:sp>
      <p:sp>
        <p:nvSpPr>
          <p:cNvPr id="4" name="Espace réservé du numéro de diapositive 3"/>
          <p:cNvSpPr>
            <a:spLocks noGrp="1"/>
          </p:cNvSpPr>
          <p:nvPr>
            <p:ph type="sldNum" sz="quarter" idx="10"/>
          </p:nvPr>
        </p:nvSpPr>
        <p:spPr/>
        <p:txBody>
          <a:bodyPr/>
          <a:lstStyle/>
          <a:p>
            <a:pPr>
              <a:defRPr/>
            </a:pPr>
            <a:fld id="{E39A8259-2B62-418A-9918-EF3398A31948}" type="slidenum">
              <a:rPr lang="fr-FR" altLang="fr-FR" smtClean="0"/>
              <a:pPr>
                <a:defRPr/>
              </a:pPr>
              <a:t>3</a:t>
            </a:fld>
            <a:endParaRPr lang="fr-FR" altLang="fr-FR" dirty="0"/>
          </a:p>
        </p:txBody>
      </p:sp>
      <p:sp>
        <p:nvSpPr>
          <p:cNvPr id="5" name="ZoneTexte 10"/>
          <p:cNvSpPr txBox="1">
            <a:spLocks noGrp="1" noChangeArrowheads="1"/>
          </p:cNvSpPr>
          <p:nvPr>
            <p:ph type="title"/>
          </p:nvPr>
        </p:nvSpPr>
        <p:spPr bwMode="auto">
          <a:xfrm>
            <a:off x="0" y="18746"/>
            <a:ext cx="10096500" cy="110599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CH" altLang="fr-FR" sz="3200" dirty="0" err="1" smtClean="0">
                <a:solidFill>
                  <a:schemeClr val="bg1"/>
                </a:solidFill>
                <a:latin typeface="Book Antiqua" panose="02040602050305030304" pitchFamily="18" charset="0"/>
                <a:cs typeface="Arial" pitchFamily="34" charset="0"/>
              </a:rPr>
              <a:t>Statistics</a:t>
            </a:r>
            <a:r>
              <a:rPr lang="fr-CH" altLang="fr-FR" sz="3200" dirty="0" smtClean="0">
                <a:solidFill>
                  <a:schemeClr val="bg1"/>
                </a:solidFill>
                <a:latin typeface="Book Antiqua" panose="02040602050305030304" pitchFamily="18" charset="0"/>
                <a:cs typeface="Arial" pitchFamily="34" charset="0"/>
              </a:rPr>
              <a:t> on </a:t>
            </a:r>
            <a:r>
              <a:rPr lang="fr-CH" altLang="fr-FR" sz="3200" dirty="0" err="1" smtClean="0">
                <a:solidFill>
                  <a:schemeClr val="bg1"/>
                </a:solidFill>
                <a:latin typeface="Book Antiqua" panose="02040602050305030304" pitchFamily="18" charset="0"/>
                <a:cs typeface="Arial" pitchFamily="34" charset="0"/>
              </a:rPr>
              <a:t>ethnic</a:t>
            </a:r>
            <a:r>
              <a:rPr lang="fr-CH" altLang="fr-FR" sz="3200" dirty="0" smtClean="0">
                <a:solidFill>
                  <a:schemeClr val="bg1"/>
                </a:solidFill>
                <a:latin typeface="Book Antiqua" panose="02040602050305030304" pitchFamily="18" charset="0"/>
                <a:cs typeface="Arial" pitchFamily="34" charset="0"/>
              </a:rPr>
              <a:t> &amp; </a:t>
            </a:r>
            <a:r>
              <a:rPr lang="fr-CH" altLang="fr-FR" sz="3200" dirty="0" err="1" smtClean="0">
                <a:solidFill>
                  <a:schemeClr val="bg1"/>
                </a:solidFill>
                <a:latin typeface="Book Antiqua" panose="02040602050305030304" pitchFamily="18" charset="0"/>
                <a:cs typeface="Arial" pitchFamily="34" charset="0"/>
              </a:rPr>
              <a:t>religious</a:t>
            </a:r>
            <a:r>
              <a:rPr lang="fr-CH" altLang="fr-FR" sz="3200" dirty="0" smtClean="0">
                <a:solidFill>
                  <a:schemeClr val="bg1"/>
                </a:solidFill>
                <a:latin typeface="Book Antiqua" panose="02040602050305030304" pitchFamily="18" charset="0"/>
                <a:cs typeface="Arial" pitchFamily="34" charset="0"/>
              </a:rPr>
              <a:t> Groups in Iran</a:t>
            </a:r>
            <a:endParaRPr lang="fr-FR" altLang="fr-FR" sz="3200" b="1" dirty="0">
              <a:solidFill>
                <a:srgbClr val="FFFFFF"/>
              </a:solidFill>
              <a:latin typeface="Book Antiqua" panose="02040602050305030304" pitchFamily="18" charset="0"/>
              <a:cs typeface="Arial" pitchFamily="34" charset="0"/>
            </a:endParaRPr>
          </a:p>
        </p:txBody>
      </p:sp>
      <p:pic>
        <p:nvPicPr>
          <p:cNvPr id="7"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839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p:txBody>
          <a:bodyPr/>
          <a:lstStyle/>
          <a:p>
            <a:r>
              <a:rPr lang="en-US" b="1" dirty="0">
                <a:solidFill>
                  <a:schemeClr val="tx1"/>
                </a:solidFill>
              </a:rPr>
              <a:t>Iran’s constitution is discriminative and anti minority </a:t>
            </a:r>
            <a:r>
              <a:rPr lang="en-US" b="1" dirty="0" smtClean="0">
                <a:solidFill>
                  <a:schemeClr val="tx1"/>
                </a:solidFill>
              </a:rPr>
              <a:t>and anti </a:t>
            </a:r>
            <a:r>
              <a:rPr lang="en-US" b="1" dirty="0">
                <a:solidFill>
                  <a:schemeClr val="tx1"/>
                </a:solidFill>
              </a:rPr>
              <a:t>women:</a:t>
            </a:r>
            <a:endParaRPr lang="fr-CH" dirty="0">
              <a:solidFill>
                <a:schemeClr val="tx1"/>
              </a:solidFill>
            </a:endParaRPr>
          </a:p>
          <a:p>
            <a:r>
              <a:rPr lang="fr-CH" b="1" dirty="0">
                <a:solidFill>
                  <a:schemeClr val="tx1"/>
                </a:solidFill>
              </a:rPr>
              <a:t>Article 19 of the Constitution of the </a:t>
            </a:r>
            <a:r>
              <a:rPr lang="fr-CH" b="1" dirty="0" err="1">
                <a:solidFill>
                  <a:schemeClr val="tx1"/>
                </a:solidFill>
              </a:rPr>
              <a:t>Islamic</a:t>
            </a:r>
            <a:r>
              <a:rPr lang="fr-CH" dirty="0">
                <a:solidFill>
                  <a:schemeClr val="tx1"/>
                </a:solidFill>
              </a:rPr>
              <a:t> </a:t>
            </a:r>
            <a:r>
              <a:rPr lang="fr-CH" dirty="0" err="1">
                <a:solidFill>
                  <a:schemeClr val="tx1"/>
                </a:solidFill>
              </a:rPr>
              <a:t>Republic</a:t>
            </a:r>
            <a:r>
              <a:rPr lang="fr-CH" dirty="0">
                <a:solidFill>
                  <a:schemeClr val="tx1"/>
                </a:solidFill>
              </a:rPr>
              <a:t>, “All people of Iran, </a:t>
            </a:r>
            <a:r>
              <a:rPr lang="fr-CH" dirty="0" err="1">
                <a:solidFill>
                  <a:schemeClr val="tx1"/>
                </a:solidFill>
              </a:rPr>
              <a:t>whatever</a:t>
            </a:r>
            <a:r>
              <a:rPr lang="fr-CH" dirty="0">
                <a:solidFill>
                  <a:schemeClr val="tx1"/>
                </a:solidFill>
              </a:rPr>
              <a:t> the </a:t>
            </a:r>
            <a:r>
              <a:rPr lang="fr-CH" dirty="0" err="1">
                <a:solidFill>
                  <a:schemeClr val="tx1"/>
                </a:solidFill>
              </a:rPr>
              <a:t>ethnic</a:t>
            </a:r>
            <a:r>
              <a:rPr lang="fr-CH" dirty="0">
                <a:solidFill>
                  <a:schemeClr val="tx1"/>
                </a:solidFill>
              </a:rPr>
              <a:t> group or </a:t>
            </a:r>
            <a:r>
              <a:rPr lang="fr-CH" dirty="0" err="1">
                <a:solidFill>
                  <a:schemeClr val="tx1"/>
                </a:solidFill>
              </a:rPr>
              <a:t>tribe</a:t>
            </a:r>
            <a:r>
              <a:rPr lang="fr-CH" dirty="0">
                <a:solidFill>
                  <a:schemeClr val="tx1"/>
                </a:solidFill>
              </a:rPr>
              <a:t> to </a:t>
            </a:r>
            <a:r>
              <a:rPr lang="fr-CH" dirty="0" err="1">
                <a:solidFill>
                  <a:schemeClr val="tx1"/>
                </a:solidFill>
              </a:rPr>
              <a:t>which</a:t>
            </a:r>
            <a:r>
              <a:rPr lang="fr-CH" dirty="0">
                <a:solidFill>
                  <a:schemeClr val="tx1"/>
                </a:solidFill>
              </a:rPr>
              <a:t> </a:t>
            </a:r>
            <a:r>
              <a:rPr lang="fr-CH" dirty="0" err="1">
                <a:solidFill>
                  <a:schemeClr val="tx1"/>
                </a:solidFill>
              </a:rPr>
              <a:t>they</a:t>
            </a:r>
            <a:r>
              <a:rPr lang="fr-CH" dirty="0">
                <a:solidFill>
                  <a:schemeClr val="tx1"/>
                </a:solidFill>
              </a:rPr>
              <a:t> </a:t>
            </a:r>
            <a:r>
              <a:rPr lang="fr-CH" dirty="0" err="1">
                <a:solidFill>
                  <a:schemeClr val="tx1"/>
                </a:solidFill>
              </a:rPr>
              <a:t>belong</a:t>
            </a:r>
            <a:r>
              <a:rPr lang="fr-CH" dirty="0">
                <a:solidFill>
                  <a:schemeClr val="tx1"/>
                </a:solidFill>
              </a:rPr>
              <a:t>, </a:t>
            </a:r>
            <a:r>
              <a:rPr lang="fr-CH" dirty="0" err="1">
                <a:solidFill>
                  <a:schemeClr val="tx1"/>
                </a:solidFill>
              </a:rPr>
              <a:t>enjoy</a:t>
            </a:r>
            <a:r>
              <a:rPr lang="fr-CH" dirty="0">
                <a:solidFill>
                  <a:schemeClr val="tx1"/>
                </a:solidFill>
              </a:rPr>
              <a:t> </a:t>
            </a:r>
            <a:r>
              <a:rPr lang="fr-CH" dirty="0" err="1">
                <a:solidFill>
                  <a:schemeClr val="tx1"/>
                </a:solidFill>
              </a:rPr>
              <a:t>equal</a:t>
            </a:r>
            <a:r>
              <a:rPr lang="fr-CH" dirty="0">
                <a:solidFill>
                  <a:schemeClr val="tx1"/>
                </a:solidFill>
              </a:rPr>
              <a:t> </a:t>
            </a:r>
            <a:r>
              <a:rPr lang="fr-CH" dirty="0" err="1">
                <a:solidFill>
                  <a:schemeClr val="tx1"/>
                </a:solidFill>
              </a:rPr>
              <a:t>rights</a:t>
            </a:r>
            <a:r>
              <a:rPr lang="fr-CH" dirty="0">
                <a:solidFill>
                  <a:schemeClr val="tx1"/>
                </a:solidFill>
              </a:rPr>
              <a:t>; and </a:t>
            </a:r>
            <a:r>
              <a:rPr lang="fr-CH" dirty="0" err="1">
                <a:solidFill>
                  <a:schemeClr val="tx1"/>
                </a:solidFill>
              </a:rPr>
              <a:t>color</a:t>
            </a:r>
            <a:r>
              <a:rPr lang="fr-CH" dirty="0">
                <a:solidFill>
                  <a:schemeClr val="tx1"/>
                </a:solidFill>
              </a:rPr>
              <a:t>, race, </a:t>
            </a:r>
            <a:r>
              <a:rPr lang="fr-CH" dirty="0" err="1">
                <a:solidFill>
                  <a:schemeClr val="tx1"/>
                </a:solidFill>
              </a:rPr>
              <a:t>language</a:t>
            </a:r>
            <a:r>
              <a:rPr lang="fr-CH" dirty="0">
                <a:solidFill>
                  <a:schemeClr val="tx1"/>
                </a:solidFill>
              </a:rPr>
              <a:t>, and the </a:t>
            </a:r>
            <a:r>
              <a:rPr lang="fr-CH" dirty="0" err="1">
                <a:solidFill>
                  <a:schemeClr val="tx1"/>
                </a:solidFill>
              </a:rPr>
              <a:t>like</a:t>
            </a:r>
            <a:r>
              <a:rPr lang="fr-CH" dirty="0">
                <a:solidFill>
                  <a:schemeClr val="tx1"/>
                </a:solidFill>
              </a:rPr>
              <a:t>, do not </a:t>
            </a:r>
            <a:r>
              <a:rPr lang="fr-CH" dirty="0" err="1">
                <a:solidFill>
                  <a:schemeClr val="tx1"/>
                </a:solidFill>
              </a:rPr>
              <a:t>bestow</a:t>
            </a:r>
            <a:r>
              <a:rPr lang="fr-CH" dirty="0">
                <a:solidFill>
                  <a:schemeClr val="tx1"/>
                </a:solidFill>
              </a:rPr>
              <a:t> </a:t>
            </a:r>
            <a:r>
              <a:rPr lang="fr-CH" dirty="0" err="1">
                <a:solidFill>
                  <a:schemeClr val="tx1"/>
                </a:solidFill>
              </a:rPr>
              <a:t>any</a:t>
            </a:r>
            <a:r>
              <a:rPr lang="fr-CH" dirty="0">
                <a:solidFill>
                  <a:schemeClr val="tx1"/>
                </a:solidFill>
              </a:rPr>
              <a:t> </a:t>
            </a:r>
            <a:r>
              <a:rPr lang="fr-CH" dirty="0" err="1">
                <a:solidFill>
                  <a:schemeClr val="tx1"/>
                </a:solidFill>
              </a:rPr>
              <a:t>privilege</a:t>
            </a:r>
            <a:r>
              <a:rPr lang="fr-CH" dirty="0">
                <a:solidFill>
                  <a:schemeClr val="tx1"/>
                </a:solidFill>
              </a:rPr>
              <a:t>.” </a:t>
            </a:r>
          </a:p>
          <a:p>
            <a:r>
              <a:rPr lang="fr-CH" b="1" dirty="0">
                <a:solidFill>
                  <a:schemeClr val="tx1"/>
                </a:solidFill>
              </a:rPr>
              <a:t>But article </a:t>
            </a:r>
            <a:r>
              <a:rPr lang="fr-CH" b="1" dirty="0" smtClean="0">
                <a:solidFill>
                  <a:schemeClr val="tx1"/>
                </a:solidFill>
              </a:rPr>
              <a:t>1, 4 </a:t>
            </a:r>
            <a:r>
              <a:rPr lang="fr-CH" b="1" dirty="0">
                <a:solidFill>
                  <a:schemeClr val="tx1"/>
                </a:solidFill>
              </a:rPr>
              <a:t>and 12 </a:t>
            </a:r>
            <a:r>
              <a:rPr lang="fr-CH" b="1" dirty="0" smtClean="0">
                <a:solidFill>
                  <a:schemeClr val="tx1"/>
                </a:solidFill>
              </a:rPr>
              <a:t>state</a:t>
            </a:r>
            <a:r>
              <a:rPr lang="fr-CH" dirty="0" smtClean="0">
                <a:solidFill>
                  <a:schemeClr val="tx1"/>
                </a:solidFill>
              </a:rPr>
              <a:t> </a:t>
            </a:r>
            <a:r>
              <a:rPr lang="fr-CH" dirty="0" err="1">
                <a:solidFill>
                  <a:schemeClr val="tx1"/>
                </a:solidFill>
              </a:rPr>
              <a:t>that</a:t>
            </a:r>
            <a:r>
              <a:rPr lang="fr-CH" dirty="0">
                <a:solidFill>
                  <a:schemeClr val="tx1"/>
                </a:solidFill>
              </a:rPr>
              <a:t> :   the official religion of the country </a:t>
            </a:r>
            <a:r>
              <a:rPr lang="fr-CH" dirty="0" err="1">
                <a:solidFill>
                  <a:schemeClr val="tx1"/>
                </a:solidFill>
              </a:rPr>
              <a:t>is</a:t>
            </a:r>
            <a:r>
              <a:rPr lang="fr-CH" dirty="0">
                <a:solidFill>
                  <a:schemeClr val="tx1"/>
                </a:solidFill>
              </a:rPr>
              <a:t> the 12th Imam </a:t>
            </a:r>
            <a:r>
              <a:rPr lang="fr-CH" dirty="0" err="1">
                <a:solidFill>
                  <a:schemeClr val="tx1"/>
                </a:solidFill>
              </a:rPr>
              <a:t>Shiasm</a:t>
            </a:r>
            <a:r>
              <a:rPr lang="fr-CH" dirty="0">
                <a:solidFill>
                  <a:schemeClr val="tx1"/>
                </a:solidFill>
              </a:rPr>
              <a:t> (</a:t>
            </a:r>
            <a:r>
              <a:rPr lang="fr-CH" dirty="0" err="1">
                <a:solidFill>
                  <a:schemeClr val="tx1"/>
                </a:solidFill>
              </a:rPr>
              <a:t>ShiayeEsnaAshari</a:t>
            </a:r>
            <a:r>
              <a:rPr lang="fr-CH" dirty="0">
                <a:solidFill>
                  <a:schemeClr val="tx1"/>
                </a:solidFill>
              </a:rPr>
              <a:t>), all </a:t>
            </a:r>
            <a:r>
              <a:rPr lang="fr-CH" dirty="0" err="1">
                <a:solidFill>
                  <a:schemeClr val="tx1"/>
                </a:solidFill>
              </a:rPr>
              <a:t>laws</a:t>
            </a:r>
            <a:r>
              <a:rPr lang="fr-CH" dirty="0">
                <a:solidFill>
                  <a:schemeClr val="tx1"/>
                </a:solidFill>
              </a:rPr>
              <a:t> must </a:t>
            </a:r>
            <a:r>
              <a:rPr lang="fr-CH" dirty="0" err="1">
                <a:solidFill>
                  <a:schemeClr val="tx1"/>
                </a:solidFill>
              </a:rPr>
              <a:t>be</a:t>
            </a:r>
            <a:r>
              <a:rPr lang="fr-CH" dirty="0">
                <a:solidFill>
                  <a:schemeClr val="tx1"/>
                </a:solidFill>
              </a:rPr>
              <a:t> </a:t>
            </a:r>
            <a:r>
              <a:rPr lang="fr-CH" dirty="0" err="1">
                <a:solidFill>
                  <a:schemeClr val="tx1"/>
                </a:solidFill>
              </a:rPr>
              <a:t>based</a:t>
            </a:r>
            <a:r>
              <a:rPr lang="fr-CH" dirty="0">
                <a:solidFill>
                  <a:schemeClr val="tx1"/>
                </a:solidFill>
              </a:rPr>
              <a:t> on </a:t>
            </a:r>
            <a:r>
              <a:rPr lang="fr-CH" dirty="0" err="1">
                <a:solidFill>
                  <a:schemeClr val="tx1"/>
                </a:solidFill>
              </a:rPr>
              <a:t>this</a:t>
            </a:r>
            <a:r>
              <a:rPr lang="fr-CH" dirty="0">
                <a:solidFill>
                  <a:schemeClr val="tx1"/>
                </a:solidFill>
              </a:rPr>
              <a:t> </a:t>
            </a:r>
            <a:r>
              <a:rPr lang="fr-CH" dirty="0" err="1">
                <a:solidFill>
                  <a:schemeClr val="tx1"/>
                </a:solidFill>
              </a:rPr>
              <a:t>branch</a:t>
            </a:r>
            <a:r>
              <a:rPr lang="fr-CH" dirty="0">
                <a:solidFill>
                  <a:schemeClr val="tx1"/>
                </a:solidFill>
              </a:rPr>
              <a:t> of </a:t>
            </a:r>
            <a:r>
              <a:rPr lang="fr-CH" dirty="0" err="1">
                <a:solidFill>
                  <a:schemeClr val="tx1"/>
                </a:solidFill>
              </a:rPr>
              <a:t>shia</a:t>
            </a:r>
            <a:r>
              <a:rPr lang="fr-CH" dirty="0">
                <a:solidFill>
                  <a:schemeClr val="tx1"/>
                </a:solidFill>
              </a:rPr>
              <a:t> and </a:t>
            </a:r>
            <a:r>
              <a:rPr lang="fr-CH" dirty="0" err="1">
                <a:solidFill>
                  <a:schemeClr val="tx1"/>
                </a:solidFill>
              </a:rPr>
              <a:t>only</a:t>
            </a:r>
            <a:r>
              <a:rPr lang="fr-CH" dirty="0">
                <a:solidFill>
                  <a:schemeClr val="tx1"/>
                </a:solidFill>
              </a:rPr>
              <a:t> </a:t>
            </a:r>
            <a:r>
              <a:rPr lang="fr-CH" dirty="0" err="1" smtClean="0">
                <a:solidFill>
                  <a:schemeClr val="tx1"/>
                </a:solidFill>
              </a:rPr>
              <a:t>persian</a:t>
            </a:r>
            <a:r>
              <a:rPr lang="fr-CH" dirty="0" smtClean="0">
                <a:solidFill>
                  <a:schemeClr val="tx1"/>
                </a:solidFill>
              </a:rPr>
              <a:t> (Article 15) </a:t>
            </a:r>
            <a:r>
              <a:rPr lang="fr-CH" dirty="0" err="1">
                <a:solidFill>
                  <a:schemeClr val="tx1"/>
                </a:solidFill>
              </a:rPr>
              <a:t>is</a:t>
            </a:r>
            <a:r>
              <a:rPr lang="fr-CH" dirty="0">
                <a:solidFill>
                  <a:schemeClr val="tx1"/>
                </a:solidFill>
              </a:rPr>
              <a:t> the official </a:t>
            </a:r>
            <a:r>
              <a:rPr lang="fr-CH" dirty="0" err="1">
                <a:solidFill>
                  <a:schemeClr val="tx1"/>
                </a:solidFill>
              </a:rPr>
              <a:t>language</a:t>
            </a:r>
            <a:r>
              <a:rPr lang="fr-CH" dirty="0">
                <a:solidFill>
                  <a:schemeClr val="tx1"/>
                </a:solidFill>
              </a:rPr>
              <a:t>. So, in practice, a </a:t>
            </a:r>
            <a:r>
              <a:rPr lang="fr-CH" dirty="0" err="1">
                <a:solidFill>
                  <a:schemeClr val="tx1"/>
                </a:solidFill>
              </a:rPr>
              <a:t>Kurd</a:t>
            </a:r>
            <a:r>
              <a:rPr lang="fr-CH" dirty="0">
                <a:solidFill>
                  <a:schemeClr val="tx1"/>
                </a:solidFill>
              </a:rPr>
              <a:t>, a </a:t>
            </a:r>
            <a:r>
              <a:rPr lang="fr-CH" dirty="0" err="1">
                <a:solidFill>
                  <a:schemeClr val="tx1"/>
                </a:solidFill>
              </a:rPr>
              <a:t>Baluchi</a:t>
            </a:r>
            <a:r>
              <a:rPr lang="fr-CH" dirty="0">
                <a:solidFill>
                  <a:schemeClr val="tx1"/>
                </a:solidFill>
              </a:rPr>
              <a:t>, an </a:t>
            </a:r>
            <a:r>
              <a:rPr lang="fr-CH" dirty="0" err="1" smtClean="0">
                <a:solidFill>
                  <a:schemeClr val="tx1"/>
                </a:solidFill>
              </a:rPr>
              <a:t>Arab</a:t>
            </a:r>
            <a:r>
              <a:rPr lang="fr-CH" dirty="0" smtClean="0">
                <a:solidFill>
                  <a:schemeClr val="tx1"/>
                </a:solidFill>
              </a:rPr>
              <a:t>, </a:t>
            </a:r>
            <a:r>
              <a:rPr lang="fr-CH" dirty="0">
                <a:solidFill>
                  <a:schemeClr val="tx1"/>
                </a:solidFill>
              </a:rPr>
              <a:t>a </a:t>
            </a:r>
            <a:r>
              <a:rPr lang="fr-CH" dirty="0" err="1">
                <a:solidFill>
                  <a:schemeClr val="tx1"/>
                </a:solidFill>
              </a:rPr>
              <a:t>Bahai</a:t>
            </a:r>
            <a:r>
              <a:rPr lang="fr-CH" dirty="0">
                <a:solidFill>
                  <a:schemeClr val="tx1"/>
                </a:solidFill>
              </a:rPr>
              <a:t> are </a:t>
            </a:r>
            <a:r>
              <a:rPr lang="fr-CH" dirty="0" err="1">
                <a:solidFill>
                  <a:schemeClr val="tx1"/>
                </a:solidFill>
              </a:rPr>
              <a:t>deprived</a:t>
            </a:r>
            <a:r>
              <a:rPr lang="fr-CH" dirty="0">
                <a:solidFill>
                  <a:schemeClr val="tx1"/>
                </a:solidFill>
              </a:rPr>
              <a:t> </a:t>
            </a:r>
            <a:r>
              <a:rPr lang="fr-CH" dirty="0" err="1">
                <a:solidFill>
                  <a:schemeClr val="tx1"/>
                </a:solidFill>
              </a:rPr>
              <a:t>from</a:t>
            </a:r>
            <a:r>
              <a:rPr lang="fr-CH" dirty="0">
                <a:solidFill>
                  <a:schemeClr val="tx1"/>
                </a:solidFill>
              </a:rPr>
              <a:t> </a:t>
            </a:r>
            <a:r>
              <a:rPr lang="fr-CH" dirty="0" err="1">
                <a:solidFill>
                  <a:schemeClr val="tx1"/>
                </a:solidFill>
              </a:rPr>
              <a:t>any</a:t>
            </a:r>
            <a:r>
              <a:rPr lang="fr-CH" dirty="0">
                <a:solidFill>
                  <a:schemeClr val="tx1"/>
                </a:solidFill>
              </a:rPr>
              <a:t> </a:t>
            </a:r>
            <a:r>
              <a:rPr lang="fr-CH" dirty="0" err="1">
                <a:solidFill>
                  <a:schemeClr val="tx1"/>
                </a:solidFill>
              </a:rPr>
              <a:t>significant</a:t>
            </a:r>
            <a:r>
              <a:rPr lang="fr-CH" dirty="0">
                <a:solidFill>
                  <a:schemeClr val="tx1"/>
                </a:solidFill>
              </a:rPr>
              <a:t> </a:t>
            </a:r>
            <a:r>
              <a:rPr lang="fr-CH" dirty="0" err="1">
                <a:solidFill>
                  <a:schemeClr val="tx1"/>
                </a:solidFill>
              </a:rPr>
              <a:t>posts</a:t>
            </a:r>
            <a:r>
              <a:rPr lang="fr-CH" dirty="0">
                <a:solidFill>
                  <a:schemeClr val="tx1"/>
                </a:solidFill>
              </a:rPr>
              <a:t>. </a:t>
            </a:r>
          </a:p>
          <a:p>
            <a:endParaRPr lang="fr-CH" dirty="0"/>
          </a:p>
        </p:txBody>
      </p:sp>
      <p:sp>
        <p:nvSpPr>
          <p:cNvPr id="4" name="Espace réservé du numéro de diapositive 3"/>
          <p:cNvSpPr>
            <a:spLocks noGrp="1"/>
          </p:cNvSpPr>
          <p:nvPr>
            <p:ph type="sldNum" sz="quarter" idx="10"/>
          </p:nvPr>
        </p:nvSpPr>
        <p:spPr/>
        <p:txBody>
          <a:bodyPr/>
          <a:lstStyle/>
          <a:p>
            <a:pPr>
              <a:defRPr/>
            </a:pPr>
            <a:fld id="{E39A8259-2B62-418A-9918-EF3398A31948}" type="slidenum">
              <a:rPr lang="fr-FR" altLang="fr-FR" smtClean="0"/>
              <a:pPr>
                <a:defRPr/>
              </a:pPr>
              <a:t>4</a:t>
            </a:fld>
            <a:endParaRPr lang="fr-FR" altLang="fr-FR" dirty="0"/>
          </a:p>
        </p:txBody>
      </p:sp>
      <p:sp>
        <p:nvSpPr>
          <p:cNvPr id="5" name="ZoneTexte 10"/>
          <p:cNvSpPr txBox="1">
            <a:spLocks noChangeArrowheads="1"/>
          </p:cNvSpPr>
          <p:nvPr/>
        </p:nvSpPr>
        <p:spPr bwMode="auto">
          <a:xfrm>
            <a:off x="0" y="18746"/>
            <a:ext cx="10096500" cy="110599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878" tIns="48439" rIns="360000" bIns="48439" numCol="1" anchor="ctr" anchorCtr="0" compatLnSpc="1">
            <a:prstTxWarp prst="textNoShape">
              <a:avLst/>
            </a:prstTxWarp>
          </a:bodyPr>
          <a:lstStyle>
            <a:lvl1pPr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1pPr>
            <a:lvl2pPr marL="742950" indent="-28575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2pPr>
            <a:lvl3pPr marL="11430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3pPr>
            <a:lvl4pPr marL="16002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4pPr>
            <a:lvl5pPr marL="20574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5pPr>
            <a:lvl6pPr marL="25146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CH" altLang="fr-FR" sz="3200" kern="0" dirty="0" err="1" smtClean="0">
                <a:solidFill>
                  <a:schemeClr val="bg1"/>
                </a:solidFill>
                <a:latin typeface="Book Antiqua" panose="02040602050305030304" pitchFamily="18" charset="0"/>
                <a:cs typeface="Arial" pitchFamily="34" charset="0"/>
              </a:rPr>
              <a:t>Iran’s</a:t>
            </a:r>
            <a:r>
              <a:rPr lang="fr-CH" altLang="fr-FR" sz="3200" kern="0" dirty="0" smtClean="0">
                <a:solidFill>
                  <a:schemeClr val="bg1"/>
                </a:solidFill>
                <a:latin typeface="Book Antiqua" panose="02040602050305030304" pitchFamily="18" charset="0"/>
                <a:cs typeface="Arial" pitchFamily="34" charset="0"/>
              </a:rPr>
              <a:t> Constitution</a:t>
            </a:r>
            <a:endParaRPr lang="fr-FR" altLang="fr-FR" sz="3200" b="1" kern="0" dirty="0">
              <a:solidFill>
                <a:srgbClr val="FFFFFF"/>
              </a:solidFill>
              <a:latin typeface="Book Antiqua" panose="02040602050305030304" pitchFamily="18" charset="0"/>
              <a:cs typeface="Arial" pitchFamily="34" charset="0"/>
            </a:endParaRPr>
          </a:p>
        </p:txBody>
      </p:sp>
      <p:pic>
        <p:nvPicPr>
          <p:cNvPr id="6"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352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CH" dirty="0"/>
          </a:p>
          <a:p>
            <a:endParaRPr lang="fr-FR" dirty="0"/>
          </a:p>
        </p:txBody>
      </p:sp>
      <p:sp>
        <p:nvSpPr>
          <p:cNvPr id="4" name="Espace réservé du numéro de diapositive 3"/>
          <p:cNvSpPr>
            <a:spLocks noGrp="1"/>
          </p:cNvSpPr>
          <p:nvPr>
            <p:ph type="sldNum" sz="quarter" idx="10"/>
          </p:nvPr>
        </p:nvSpPr>
        <p:spPr/>
        <p:txBody>
          <a:bodyPr/>
          <a:lstStyle/>
          <a:p>
            <a:pPr>
              <a:defRPr/>
            </a:pPr>
            <a:fld id="{E39A8259-2B62-418A-9918-EF3398A31948}" type="slidenum">
              <a:rPr lang="fr-FR" altLang="fr-FR" smtClean="0"/>
              <a:pPr>
                <a:defRPr/>
              </a:pPr>
              <a:t>5</a:t>
            </a:fld>
            <a:endParaRPr lang="fr-FR" altLang="fr-FR"/>
          </a:p>
        </p:txBody>
      </p:sp>
      <p:pic>
        <p:nvPicPr>
          <p:cNvPr id="7"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p:txBody>
          <a:bodyPr/>
          <a:lstStyle/>
          <a:p>
            <a:endParaRPr lang="fr-CH"/>
          </a:p>
        </p:txBody>
      </p:sp>
      <p:sp>
        <p:nvSpPr>
          <p:cNvPr id="8" name="ZoneTexte 10"/>
          <p:cNvSpPr txBox="1">
            <a:spLocks noChangeArrowheads="1"/>
          </p:cNvSpPr>
          <p:nvPr/>
        </p:nvSpPr>
        <p:spPr bwMode="auto">
          <a:xfrm>
            <a:off x="0" y="18746"/>
            <a:ext cx="10096500" cy="110599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878" tIns="48439" rIns="360000" bIns="48439" numCol="1" anchor="ctr" anchorCtr="0" compatLnSpc="1">
            <a:prstTxWarp prst="textNoShape">
              <a:avLst/>
            </a:prstTxWarp>
          </a:bodyPr>
          <a:lstStyle>
            <a:lvl1pPr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1pPr>
            <a:lvl2pPr marL="742950" indent="-28575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2pPr>
            <a:lvl3pPr marL="11430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3pPr>
            <a:lvl4pPr marL="16002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4pPr>
            <a:lvl5pPr marL="20574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5pPr>
            <a:lvl6pPr marL="25146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CH" altLang="fr-FR" sz="3200" kern="0" dirty="0" err="1" smtClean="0">
                <a:solidFill>
                  <a:schemeClr val="bg1"/>
                </a:solidFill>
                <a:latin typeface="Book Antiqua" panose="02040602050305030304" pitchFamily="18" charset="0"/>
                <a:cs typeface="Arial" pitchFamily="34" charset="0"/>
              </a:rPr>
              <a:t>Iran’s</a:t>
            </a:r>
            <a:r>
              <a:rPr lang="fr-CH" altLang="fr-FR" sz="3200" kern="0" dirty="0" smtClean="0">
                <a:solidFill>
                  <a:schemeClr val="bg1"/>
                </a:solidFill>
                <a:latin typeface="Book Antiqua" panose="02040602050305030304" pitchFamily="18" charset="0"/>
                <a:cs typeface="Arial" pitchFamily="34" charset="0"/>
              </a:rPr>
              <a:t> Constitution</a:t>
            </a:r>
            <a:endParaRPr lang="fr-FR" altLang="fr-FR" sz="3200" b="1" kern="0" dirty="0">
              <a:solidFill>
                <a:srgbClr val="FFFFFF"/>
              </a:solidFill>
              <a:latin typeface="Book Antiqua" panose="02040602050305030304" pitchFamily="18" charset="0"/>
              <a:cs typeface="Arial" pitchFamily="34" charset="0"/>
            </a:endParaRPr>
          </a:p>
        </p:txBody>
      </p:sp>
      <p:sp>
        <p:nvSpPr>
          <p:cNvPr id="5" name="Rectangle 4"/>
          <p:cNvSpPr/>
          <p:nvPr/>
        </p:nvSpPr>
        <p:spPr>
          <a:xfrm>
            <a:off x="-37029" y="1196752"/>
            <a:ext cx="9865096" cy="3416320"/>
          </a:xfrm>
          <a:prstGeom prst="rect">
            <a:avLst/>
          </a:prstGeom>
        </p:spPr>
        <p:txBody>
          <a:bodyPr wrap="square">
            <a:spAutoFit/>
          </a:bodyPr>
          <a:lstStyle/>
          <a:p>
            <a:r>
              <a:rPr lang="fr-CH" b="1" dirty="0" smtClean="0"/>
              <a:t>Article </a:t>
            </a:r>
            <a:r>
              <a:rPr lang="fr-CH" b="1" dirty="0"/>
              <a:t>48 of the </a:t>
            </a:r>
            <a:r>
              <a:rPr lang="fr-CH" b="1" dirty="0" smtClean="0"/>
              <a:t>Constitution </a:t>
            </a:r>
            <a:r>
              <a:rPr lang="fr-CH" b="1" dirty="0" err="1" smtClean="0"/>
              <a:t>also</a:t>
            </a:r>
            <a:r>
              <a:rPr lang="fr-CH" b="1" dirty="0" smtClean="0"/>
              <a:t> states </a:t>
            </a:r>
            <a:r>
              <a:rPr lang="fr-CH" b="1" dirty="0" err="1" smtClean="0"/>
              <a:t>that</a:t>
            </a:r>
            <a:r>
              <a:rPr lang="fr-CH" b="1" dirty="0" smtClean="0"/>
              <a:t>, </a:t>
            </a:r>
            <a:r>
              <a:rPr lang="fr-CH" dirty="0"/>
              <a:t>“There must </a:t>
            </a:r>
            <a:r>
              <a:rPr lang="fr-CH" dirty="0" err="1"/>
              <a:t>be</a:t>
            </a:r>
            <a:r>
              <a:rPr lang="fr-CH" dirty="0"/>
              <a:t> no discrimination </a:t>
            </a:r>
            <a:r>
              <a:rPr lang="fr-CH" dirty="0" err="1"/>
              <a:t>among</a:t>
            </a:r>
            <a:r>
              <a:rPr lang="fr-CH" dirty="0"/>
              <a:t> the </a:t>
            </a:r>
            <a:r>
              <a:rPr lang="fr-CH" dirty="0" err="1"/>
              <a:t>various</a:t>
            </a:r>
            <a:r>
              <a:rPr lang="fr-CH" dirty="0"/>
              <a:t> provinces </a:t>
            </a:r>
            <a:r>
              <a:rPr lang="fr-CH" dirty="0" err="1"/>
              <a:t>with</a:t>
            </a:r>
            <a:r>
              <a:rPr lang="fr-CH" dirty="0"/>
              <a:t> regard to the exploitation of </a:t>
            </a:r>
            <a:r>
              <a:rPr lang="fr-CH" dirty="0" err="1"/>
              <a:t>natural</a:t>
            </a:r>
            <a:r>
              <a:rPr lang="fr-CH" dirty="0"/>
              <a:t> </a:t>
            </a:r>
            <a:r>
              <a:rPr lang="fr-CH" dirty="0" err="1"/>
              <a:t>resources</a:t>
            </a:r>
            <a:r>
              <a:rPr lang="fr-CH" dirty="0"/>
              <a:t>, </a:t>
            </a:r>
            <a:r>
              <a:rPr lang="fr-CH" dirty="0" err="1"/>
              <a:t>utilization</a:t>
            </a:r>
            <a:r>
              <a:rPr lang="fr-CH" dirty="0"/>
              <a:t> of public revenues, and distribution of </a:t>
            </a:r>
            <a:r>
              <a:rPr lang="fr-CH" dirty="0" err="1"/>
              <a:t>economic</a:t>
            </a:r>
            <a:r>
              <a:rPr lang="fr-CH" dirty="0"/>
              <a:t> </a:t>
            </a:r>
            <a:r>
              <a:rPr lang="fr-CH" dirty="0" err="1"/>
              <a:t>activities</a:t>
            </a:r>
            <a:r>
              <a:rPr lang="fr-CH" dirty="0"/>
              <a:t> </a:t>
            </a:r>
            <a:r>
              <a:rPr lang="fr-CH" dirty="0" err="1"/>
              <a:t>among</a:t>
            </a:r>
            <a:r>
              <a:rPr lang="fr-CH" dirty="0"/>
              <a:t> the </a:t>
            </a:r>
            <a:r>
              <a:rPr lang="fr-CH" dirty="0" err="1"/>
              <a:t>various</a:t>
            </a:r>
            <a:r>
              <a:rPr lang="fr-CH" dirty="0"/>
              <a:t> provinces and </a:t>
            </a:r>
            <a:r>
              <a:rPr lang="fr-CH" dirty="0" err="1"/>
              <a:t>regions</a:t>
            </a:r>
            <a:r>
              <a:rPr lang="fr-CH" dirty="0"/>
              <a:t> of the country, </a:t>
            </a:r>
            <a:r>
              <a:rPr lang="fr-CH" dirty="0" err="1"/>
              <a:t>thereby</a:t>
            </a:r>
            <a:r>
              <a:rPr lang="fr-CH" dirty="0"/>
              <a:t> </a:t>
            </a:r>
            <a:r>
              <a:rPr lang="fr-CH" dirty="0" err="1"/>
              <a:t>ensuring</a:t>
            </a:r>
            <a:r>
              <a:rPr lang="fr-CH" dirty="0"/>
              <a:t> </a:t>
            </a:r>
            <a:r>
              <a:rPr lang="fr-CH" dirty="0" err="1"/>
              <a:t>that</a:t>
            </a:r>
            <a:r>
              <a:rPr lang="fr-CH" dirty="0"/>
              <a:t> </a:t>
            </a:r>
            <a:r>
              <a:rPr lang="fr-CH" dirty="0" err="1"/>
              <a:t>every</a:t>
            </a:r>
            <a:r>
              <a:rPr lang="fr-CH" dirty="0"/>
              <a:t> </a:t>
            </a:r>
            <a:r>
              <a:rPr lang="fr-CH" dirty="0" err="1"/>
              <a:t>region</a:t>
            </a:r>
            <a:r>
              <a:rPr lang="fr-CH" dirty="0"/>
              <a:t> has </a:t>
            </a:r>
            <a:r>
              <a:rPr lang="fr-CH" dirty="0" err="1"/>
              <a:t>access</a:t>
            </a:r>
            <a:r>
              <a:rPr lang="fr-CH" dirty="0"/>
              <a:t> to the </a:t>
            </a:r>
            <a:r>
              <a:rPr lang="fr-CH" dirty="0" err="1"/>
              <a:t>necessary</a:t>
            </a:r>
            <a:r>
              <a:rPr lang="fr-CH" dirty="0"/>
              <a:t> capital and </a:t>
            </a:r>
            <a:r>
              <a:rPr lang="fr-CH" dirty="0" err="1"/>
              <a:t>facilities</a:t>
            </a:r>
            <a:r>
              <a:rPr lang="fr-CH" dirty="0"/>
              <a:t> in accordance </a:t>
            </a:r>
            <a:r>
              <a:rPr lang="fr-CH" dirty="0" err="1"/>
              <a:t>with</a:t>
            </a:r>
            <a:r>
              <a:rPr lang="fr-CH" dirty="0"/>
              <a:t> </a:t>
            </a:r>
            <a:r>
              <a:rPr lang="fr-CH" dirty="0" err="1"/>
              <a:t>its</a:t>
            </a:r>
            <a:r>
              <a:rPr lang="fr-CH" dirty="0"/>
              <a:t> </a:t>
            </a:r>
            <a:r>
              <a:rPr lang="fr-CH" dirty="0" err="1"/>
              <a:t>needs</a:t>
            </a:r>
            <a:r>
              <a:rPr lang="fr-CH" dirty="0"/>
              <a:t> and </a:t>
            </a:r>
            <a:r>
              <a:rPr lang="fr-CH" dirty="0" err="1"/>
              <a:t>capacity</a:t>
            </a:r>
            <a:r>
              <a:rPr lang="fr-CH" dirty="0"/>
              <a:t> for </a:t>
            </a:r>
            <a:r>
              <a:rPr lang="fr-CH" dirty="0" err="1"/>
              <a:t>growth</a:t>
            </a:r>
            <a:r>
              <a:rPr lang="fr-CH" b="1" dirty="0"/>
              <a:t>.” But  </a:t>
            </a:r>
            <a:r>
              <a:rPr lang="en-GB" b="1" i="1" dirty="0"/>
              <a:t>Article 115 apply the </a:t>
            </a:r>
            <a:r>
              <a:rPr lang="en-GB" b="1" i="1" dirty="0" err="1"/>
              <a:t>gozinesh</a:t>
            </a:r>
            <a:r>
              <a:rPr lang="en-GB" b="1" i="1" dirty="0"/>
              <a:t> or selective </a:t>
            </a:r>
            <a:r>
              <a:rPr lang="en-GB" b="1" i="1" dirty="0" smtClean="0"/>
              <a:t>practice </a:t>
            </a:r>
            <a:r>
              <a:rPr lang="en-GB" b="1" dirty="0" smtClean="0"/>
              <a:t>to marginalizing minorities </a:t>
            </a:r>
            <a:r>
              <a:rPr lang="en-GB" b="1" dirty="0"/>
              <a:t>by expressly denying them employment in the State sector, as well as in parts of the Private sector. </a:t>
            </a:r>
            <a:r>
              <a:rPr lang="en-GB" b="1" dirty="0" smtClean="0"/>
              <a:t>There is no Kurdish governor in Kurdistan</a:t>
            </a:r>
            <a:endParaRPr lang="fr-CH" dirty="0"/>
          </a:p>
        </p:txBody>
      </p:sp>
    </p:spTree>
    <p:extLst>
      <p:ext uri="{BB962C8B-B14F-4D97-AF65-F5344CB8AC3E}">
        <p14:creationId xmlns:p14="http://schemas.microsoft.com/office/powerpoint/2010/main" val="3655082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9250" y="1124363"/>
            <a:ext cx="9198000" cy="4111625"/>
          </a:xfrm>
        </p:spPr>
        <p:txBody>
          <a:bodyPr/>
          <a:lstStyle/>
          <a:p>
            <a:pPr lvl="0"/>
            <a:r>
              <a:rPr lang="en-GB" b="1" dirty="0" smtClean="0">
                <a:solidFill>
                  <a:schemeClr val="tx1"/>
                </a:solidFill>
              </a:rPr>
              <a:t>Iran has ratified 5 of 9 international conventions:</a:t>
            </a:r>
          </a:p>
          <a:p>
            <a:pPr lvl="0"/>
            <a:endParaRPr lang="en-GB" b="1" dirty="0" smtClean="0">
              <a:solidFill>
                <a:schemeClr val="tx1"/>
              </a:solidFill>
            </a:endParaRPr>
          </a:p>
          <a:p>
            <a:pPr lvl="0"/>
            <a:r>
              <a:rPr lang="en-GB" dirty="0" smtClean="0">
                <a:solidFill>
                  <a:schemeClr val="tx1"/>
                </a:solidFill>
              </a:rPr>
              <a:t>The </a:t>
            </a:r>
            <a:r>
              <a:rPr lang="en-GB" dirty="0">
                <a:solidFill>
                  <a:schemeClr val="tx1"/>
                </a:solidFill>
              </a:rPr>
              <a:t>International Covenant on Civil and Political Rights (ICCPR);</a:t>
            </a:r>
            <a:endParaRPr lang="fr-CH" dirty="0">
              <a:solidFill>
                <a:schemeClr val="tx1"/>
              </a:solidFill>
            </a:endParaRPr>
          </a:p>
          <a:p>
            <a:pPr lvl="0"/>
            <a:r>
              <a:rPr lang="en-GB" dirty="0">
                <a:solidFill>
                  <a:schemeClr val="tx1"/>
                </a:solidFill>
              </a:rPr>
              <a:t>The International Covenant on Economic, Social and Cultural Rights (ICESCR);</a:t>
            </a:r>
            <a:endParaRPr lang="fr-CH" dirty="0">
              <a:solidFill>
                <a:schemeClr val="tx1"/>
              </a:solidFill>
            </a:endParaRPr>
          </a:p>
          <a:p>
            <a:pPr lvl="0"/>
            <a:r>
              <a:rPr lang="en-GB" dirty="0">
                <a:solidFill>
                  <a:schemeClr val="tx1"/>
                </a:solidFill>
              </a:rPr>
              <a:t>The Convention on the Rights of the Child ( CRC); </a:t>
            </a:r>
            <a:endParaRPr lang="fr-CH" dirty="0">
              <a:solidFill>
                <a:schemeClr val="tx1"/>
              </a:solidFill>
            </a:endParaRPr>
          </a:p>
          <a:p>
            <a:pPr lvl="0"/>
            <a:r>
              <a:rPr lang="en-GB" dirty="0">
                <a:solidFill>
                  <a:schemeClr val="tx1"/>
                </a:solidFill>
              </a:rPr>
              <a:t>The Convention on the Rights of Persons with Disabilities; and</a:t>
            </a:r>
            <a:endParaRPr lang="fr-CH" dirty="0">
              <a:solidFill>
                <a:schemeClr val="tx1"/>
              </a:solidFill>
            </a:endParaRPr>
          </a:p>
          <a:p>
            <a:pPr lvl="0"/>
            <a:r>
              <a:rPr lang="en-GB" dirty="0">
                <a:solidFill>
                  <a:schemeClr val="tx1"/>
                </a:solidFill>
              </a:rPr>
              <a:t>The International Convention on the Elimination of All Forms of Racial Discrimination.</a:t>
            </a:r>
            <a:endParaRPr lang="fr-CH" dirty="0">
              <a:solidFill>
                <a:schemeClr val="tx1"/>
              </a:solidFill>
            </a:endParaRPr>
          </a:p>
          <a:p>
            <a:endParaRPr lang="fr-CH" dirty="0"/>
          </a:p>
        </p:txBody>
      </p:sp>
      <p:sp>
        <p:nvSpPr>
          <p:cNvPr id="4" name="Espace réservé du numéro de diapositive 3"/>
          <p:cNvSpPr>
            <a:spLocks noGrp="1"/>
          </p:cNvSpPr>
          <p:nvPr>
            <p:ph type="sldNum" sz="quarter" idx="10"/>
          </p:nvPr>
        </p:nvSpPr>
        <p:spPr/>
        <p:txBody>
          <a:bodyPr/>
          <a:lstStyle/>
          <a:p>
            <a:pPr>
              <a:defRPr/>
            </a:pPr>
            <a:fld id="{E39A8259-2B62-418A-9918-EF3398A31948}" type="slidenum">
              <a:rPr lang="fr-FR" altLang="fr-FR" smtClean="0"/>
              <a:pPr>
                <a:defRPr/>
              </a:pPr>
              <a:t>6</a:t>
            </a:fld>
            <a:endParaRPr lang="fr-FR" altLang="fr-FR"/>
          </a:p>
        </p:txBody>
      </p:sp>
      <p:sp>
        <p:nvSpPr>
          <p:cNvPr id="5" name="ZoneTexte 10"/>
          <p:cNvSpPr txBox="1">
            <a:spLocks noChangeArrowheads="1"/>
          </p:cNvSpPr>
          <p:nvPr/>
        </p:nvSpPr>
        <p:spPr bwMode="auto">
          <a:xfrm>
            <a:off x="0" y="18746"/>
            <a:ext cx="10096500" cy="110599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878" tIns="48439" rIns="360000" bIns="48439" numCol="1" anchor="ctr" anchorCtr="0" compatLnSpc="1">
            <a:prstTxWarp prst="textNoShape">
              <a:avLst/>
            </a:prstTxWarp>
          </a:bodyPr>
          <a:lstStyle>
            <a:lvl1pPr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1pPr>
            <a:lvl2pPr marL="742950" indent="-28575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2pPr>
            <a:lvl3pPr marL="11430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3pPr>
            <a:lvl4pPr marL="16002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4pPr>
            <a:lvl5pPr marL="2057400" indent="-228600" algn="l" defTabSz="968375" rtl="0" eaLnBrk="1" fontAlgn="base" hangingPunct="1">
              <a:spcBef>
                <a:spcPct val="0"/>
              </a:spcBef>
              <a:spcAft>
                <a:spcPct val="0"/>
              </a:spcAft>
              <a:defRPr sz="2400">
                <a:solidFill>
                  <a:schemeClr val="tx1"/>
                </a:solidFill>
                <a:latin typeface="Times New Roman" pitchFamily="18" charset="0"/>
                <a:ea typeface="MS PGothic" pitchFamily="34" charset="-128"/>
                <a:cs typeface="ＭＳ Ｐゴシック" pitchFamily="-106" charset="-128"/>
              </a:defRPr>
            </a:lvl5pPr>
            <a:lvl6pPr marL="25146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l" defTabSz="968375" rtl="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CH" altLang="fr-FR" sz="3200" kern="0" dirty="0" err="1" smtClean="0">
                <a:solidFill>
                  <a:schemeClr val="bg1"/>
                </a:solidFill>
                <a:latin typeface="Book Antiqua" panose="02040602050305030304" pitchFamily="18" charset="0"/>
                <a:cs typeface="Arial" pitchFamily="34" charset="0"/>
              </a:rPr>
              <a:t>Iran’s</a:t>
            </a:r>
            <a:r>
              <a:rPr lang="fr-CH" altLang="fr-FR" sz="3200" kern="0" dirty="0" smtClean="0">
                <a:solidFill>
                  <a:schemeClr val="bg1"/>
                </a:solidFill>
                <a:latin typeface="Book Antiqua" panose="02040602050305030304" pitchFamily="18" charset="0"/>
                <a:cs typeface="Arial" pitchFamily="34" charset="0"/>
              </a:rPr>
              <a:t> International Law Obligations</a:t>
            </a:r>
            <a:endParaRPr lang="fr-FR" altLang="fr-FR" sz="3200" b="1" kern="0" dirty="0">
              <a:solidFill>
                <a:srgbClr val="FFFFFF"/>
              </a:solidFill>
              <a:latin typeface="Book Antiqua" panose="02040602050305030304" pitchFamily="18" charset="0"/>
              <a:cs typeface="Arial" pitchFamily="34" charset="0"/>
            </a:endParaRPr>
          </a:p>
        </p:txBody>
      </p:sp>
      <p:pic>
        <p:nvPicPr>
          <p:cNvPr id="7"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493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Espace réservé du contenu 2"/>
          <p:cNvSpPr>
            <a:spLocks noGrp="1"/>
          </p:cNvSpPr>
          <p:nvPr>
            <p:ph sz="quarter" idx="1"/>
          </p:nvPr>
        </p:nvSpPr>
        <p:spPr>
          <a:xfrm>
            <a:off x="511150" y="4725144"/>
            <a:ext cx="9198000" cy="1872208"/>
          </a:xfrm>
        </p:spPr>
        <p:txBody>
          <a:bodyPr/>
          <a:lstStyle/>
          <a:p>
            <a:endParaRPr lang="en-US" altLang="fr-FR" dirty="0" smtClean="0"/>
          </a:p>
          <a:p>
            <a:endParaRPr lang="fr-CH" altLang="fr-FR" dirty="0" smtClean="0"/>
          </a:p>
        </p:txBody>
      </p:sp>
      <p:sp>
        <p:nvSpPr>
          <p:cNvPr id="5" name="ZoneTexte 10"/>
          <p:cNvSpPr txBox="1">
            <a:spLocks noChangeArrowheads="1"/>
          </p:cNvSpPr>
          <p:nvPr/>
        </p:nvSpPr>
        <p:spPr bwMode="auto">
          <a:xfrm>
            <a:off x="0"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CH" altLang="fr-FR" sz="3600" dirty="0" err="1" smtClean="0">
                <a:solidFill>
                  <a:schemeClr val="bg1"/>
                </a:solidFill>
                <a:latin typeface="Book Antiqua" panose="02040602050305030304" pitchFamily="18" charset="0"/>
              </a:rPr>
              <a:t>Political</a:t>
            </a:r>
            <a:r>
              <a:rPr lang="fr-CH" altLang="fr-FR" sz="3600" dirty="0" smtClean="0">
                <a:solidFill>
                  <a:schemeClr val="bg1"/>
                </a:solidFill>
                <a:latin typeface="Book Antiqua" panose="02040602050305030304" pitchFamily="18" charset="0"/>
              </a:rPr>
              <a:t> </a:t>
            </a:r>
            <a:r>
              <a:rPr lang="fr-CH" altLang="fr-FR" sz="3600" dirty="0" err="1" smtClean="0">
                <a:solidFill>
                  <a:schemeClr val="bg1"/>
                </a:solidFill>
                <a:latin typeface="Book Antiqua" panose="02040602050305030304" pitchFamily="18" charset="0"/>
              </a:rPr>
              <a:t>prisoners</a:t>
            </a:r>
            <a:endParaRPr lang="fr-FR" altLang="fr-FR" sz="3600" b="1" dirty="0">
              <a:solidFill>
                <a:srgbClr val="FFFFFF"/>
              </a:solidFill>
              <a:latin typeface="Book Antiqua" panose="02040602050305030304" pitchFamily="18" charset="0"/>
              <a:cs typeface="Arial" pitchFamily="34" charset="0"/>
            </a:endParaRPr>
          </a:p>
        </p:txBody>
      </p:sp>
      <p:pic>
        <p:nvPicPr>
          <p:cNvPr id="6"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9698" y="1484784"/>
            <a:ext cx="9793088" cy="4708981"/>
          </a:xfrm>
          <a:prstGeom prst="rect">
            <a:avLst/>
          </a:prstGeom>
        </p:spPr>
        <p:txBody>
          <a:bodyPr wrap="square">
            <a:spAutoFit/>
          </a:bodyPr>
          <a:lstStyle/>
          <a:p>
            <a:r>
              <a:rPr lang="en-GB" sz="2000" b="1" dirty="0"/>
              <a:t>Report of the Special Rapporteur </a:t>
            </a:r>
            <a:r>
              <a:rPr lang="en-GB" sz="2000" dirty="0"/>
              <a:t>on the situation of human rights in the Islamic Republic of </a:t>
            </a:r>
            <a:r>
              <a:rPr lang="en-GB" sz="2000" dirty="0" smtClean="0"/>
              <a:t>Iran, published on August 16</a:t>
            </a:r>
            <a:r>
              <a:rPr lang="en-GB" sz="2000" baseline="30000" dirty="0" smtClean="0"/>
              <a:t>th</a:t>
            </a:r>
            <a:r>
              <a:rPr lang="en-GB" sz="2000" dirty="0" smtClean="0"/>
              <a:t>, 2019: </a:t>
            </a:r>
            <a:r>
              <a:rPr lang="en-GB" sz="2800" b="1" dirty="0" smtClean="0"/>
              <a:t>“</a:t>
            </a:r>
            <a:r>
              <a:rPr lang="en-GB" sz="2800" b="1" dirty="0"/>
              <a:t>Kurdish political prisoners charged with national security offences represent almost half of the total number of political prisoners in the Islamic Republic of Iran and constitute a disproportionately high number of those who received the death penalty and are executed”</a:t>
            </a:r>
            <a:r>
              <a:rPr lang="en-GB" sz="2800" b="1" dirty="0" smtClean="0"/>
              <a:t>,</a:t>
            </a:r>
          </a:p>
          <a:p>
            <a:r>
              <a:rPr lang="en-GB" sz="2800" b="1" dirty="0" smtClean="0"/>
              <a:t>UNSR:</a:t>
            </a:r>
          </a:p>
          <a:p>
            <a:r>
              <a:rPr lang="en-GB" sz="2800" b="1" dirty="0" smtClean="0"/>
              <a:t>“</a:t>
            </a:r>
            <a:r>
              <a:rPr lang="en-GB" sz="2800" b="1" dirty="0"/>
              <a:t>In 2018, 828 Kurdish citizens were arrested, many of whom were sentenced to long years of imprisonment and were charged with crimes relating to civic activism and membership in Kurdish political parties</a:t>
            </a:r>
            <a:r>
              <a:rPr lang="en-GB" sz="2800" b="1" dirty="0" smtClean="0"/>
              <a:t>.”</a:t>
            </a:r>
          </a:p>
        </p:txBody>
      </p:sp>
    </p:spTree>
    <p:extLst>
      <p:ext uri="{BB962C8B-B14F-4D97-AF65-F5344CB8AC3E}">
        <p14:creationId xmlns:p14="http://schemas.microsoft.com/office/powerpoint/2010/main" val="1238226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a:xfrm>
            <a:off x="511150" y="1484784"/>
            <a:ext cx="9198000" cy="4608041"/>
          </a:xfrm>
        </p:spPr>
        <p:txBody>
          <a:bodyPr/>
          <a:lstStyle/>
          <a:p>
            <a:pPr>
              <a:buFont typeface="Wingdings" panose="05000000000000000000" pitchFamily="2" charset="2"/>
              <a:buChar char="v"/>
            </a:pPr>
            <a:r>
              <a:rPr lang="fr-CH" sz="2200" b="1" dirty="0" smtClean="0">
                <a:solidFill>
                  <a:schemeClr val="tx1"/>
                </a:solidFill>
              </a:rPr>
              <a:t>86 </a:t>
            </a:r>
            <a:r>
              <a:rPr lang="fr-CH" sz="2200" b="1" dirty="0" err="1">
                <a:solidFill>
                  <a:schemeClr val="tx1"/>
                </a:solidFill>
              </a:rPr>
              <a:t>C</a:t>
            </a:r>
            <a:r>
              <a:rPr lang="fr-CH" sz="2200" b="1" dirty="0" err="1" smtClean="0">
                <a:solidFill>
                  <a:schemeClr val="tx1"/>
                </a:solidFill>
              </a:rPr>
              <a:t>ooperations</a:t>
            </a:r>
            <a:r>
              <a:rPr lang="fr-CH" sz="2200" b="1" dirty="0" smtClean="0">
                <a:solidFill>
                  <a:schemeClr val="tx1"/>
                </a:solidFill>
              </a:rPr>
              <a:t> </a:t>
            </a:r>
            <a:r>
              <a:rPr lang="fr-CH" sz="2200" b="1" dirty="0" err="1" smtClean="0">
                <a:solidFill>
                  <a:schemeClr val="tx1"/>
                </a:solidFill>
              </a:rPr>
              <a:t>with</a:t>
            </a:r>
            <a:r>
              <a:rPr lang="fr-CH" sz="2200" b="1" dirty="0" smtClean="0">
                <a:solidFill>
                  <a:schemeClr val="tx1"/>
                </a:solidFill>
              </a:rPr>
              <a:t> </a:t>
            </a:r>
            <a:r>
              <a:rPr lang="fr-CH" sz="2200" b="1" dirty="0" err="1" smtClean="0">
                <a:solidFill>
                  <a:schemeClr val="tx1"/>
                </a:solidFill>
              </a:rPr>
              <a:t>Kurdish</a:t>
            </a:r>
            <a:r>
              <a:rPr lang="fr-CH" sz="2200" b="1" dirty="0" smtClean="0">
                <a:solidFill>
                  <a:schemeClr val="tx1"/>
                </a:solidFill>
              </a:rPr>
              <a:t> </a:t>
            </a:r>
            <a:r>
              <a:rPr lang="fr-CH" sz="2200" b="1" dirty="0" err="1" smtClean="0">
                <a:solidFill>
                  <a:schemeClr val="tx1"/>
                </a:solidFill>
              </a:rPr>
              <a:t>politicla</a:t>
            </a:r>
            <a:r>
              <a:rPr lang="fr-CH" sz="2200" b="1" dirty="0" smtClean="0">
                <a:solidFill>
                  <a:schemeClr val="tx1"/>
                </a:solidFill>
              </a:rPr>
              <a:t> parties,</a:t>
            </a:r>
          </a:p>
          <a:p>
            <a:pPr>
              <a:buFont typeface="Wingdings" panose="05000000000000000000" pitchFamily="2" charset="2"/>
              <a:buChar char="v"/>
            </a:pPr>
            <a:r>
              <a:rPr lang="fr-CH" sz="2200" b="1" dirty="0" smtClean="0">
                <a:solidFill>
                  <a:schemeClr val="tx1"/>
                </a:solidFill>
              </a:rPr>
              <a:t>10 Participation in </a:t>
            </a:r>
            <a:r>
              <a:rPr lang="fr-CH" sz="2200" b="1" dirty="0" err="1" smtClean="0">
                <a:solidFill>
                  <a:schemeClr val="tx1"/>
                </a:solidFill>
              </a:rPr>
              <a:t>Newroz</a:t>
            </a:r>
            <a:r>
              <a:rPr lang="fr-CH" sz="2200" b="1" dirty="0" err="1">
                <a:solidFill>
                  <a:schemeClr val="tx1"/>
                </a:solidFill>
              </a:rPr>
              <a:t>-</a:t>
            </a:r>
            <a:r>
              <a:rPr lang="fr-CH" sz="2200" b="1" dirty="0" err="1" smtClean="0">
                <a:solidFill>
                  <a:schemeClr val="tx1"/>
                </a:solidFill>
              </a:rPr>
              <a:t>Kurdish</a:t>
            </a:r>
            <a:r>
              <a:rPr lang="fr-CH" sz="2200" b="1" dirty="0" smtClean="0">
                <a:solidFill>
                  <a:schemeClr val="tx1"/>
                </a:solidFill>
              </a:rPr>
              <a:t> New </a:t>
            </a:r>
            <a:r>
              <a:rPr lang="fr-CH" sz="2200" b="1" dirty="0" err="1" smtClean="0">
                <a:solidFill>
                  <a:schemeClr val="tx1"/>
                </a:solidFill>
              </a:rPr>
              <a:t>Year</a:t>
            </a:r>
            <a:r>
              <a:rPr lang="fr-CH" sz="2200" b="1" dirty="0" smtClean="0">
                <a:solidFill>
                  <a:schemeClr val="tx1"/>
                </a:solidFill>
              </a:rPr>
              <a:t> </a:t>
            </a:r>
            <a:r>
              <a:rPr lang="fr-CH" sz="2200" b="1" dirty="0" err="1" smtClean="0">
                <a:solidFill>
                  <a:schemeClr val="tx1"/>
                </a:solidFill>
              </a:rPr>
              <a:t>celebrations</a:t>
            </a:r>
            <a:r>
              <a:rPr lang="fr-CH" sz="2200" b="1" dirty="0" smtClean="0">
                <a:solidFill>
                  <a:schemeClr val="tx1"/>
                </a:solidFill>
              </a:rPr>
              <a:t>,</a:t>
            </a:r>
          </a:p>
          <a:p>
            <a:pPr>
              <a:buFont typeface="Wingdings" panose="05000000000000000000" pitchFamily="2" charset="2"/>
              <a:buChar char="v"/>
            </a:pPr>
            <a:r>
              <a:rPr lang="fr-CH" sz="2200" b="1" dirty="0" smtClean="0">
                <a:solidFill>
                  <a:schemeClr val="tx1"/>
                </a:solidFill>
              </a:rPr>
              <a:t>1 Participation in May 1st </a:t>
            </a:r>
            <a:r>
              <a:rPr lang="fr-CH" sz="2200" b="1" dirty="0" err="1" smtClean="0">
                <a:solidFill>
                  <a:schemeClr val="tx1"/>
                </a:solidFill>
              </a:rPr>
              <a:t>Ceremony</a:t>
            </a:r>
            <a:r>
              <a:rPr lang="fr-CH" sz="2200" b="1" dirty="0" smtClean="0">
                <a:solidFill>
                  <a:schemeClr val="tx1"/>
                </a:solidFill>
              </a:rPr>
              <a:t>, </a:t>
            </a:r>
            <a:r>
              <a:rPr lang="fr-CH" sz="2200" b="1" dirty="0" err="1" smtClean="0">
                <a:solidFill>
                  <a:schemeClr val="tx1"/>
                </a:solidFill>
              </a:rPr>
              <a:t>Worker</a:t>
            </a:r>
            <a:r>
              <a:rPr lang="fr-CH" sz="2200" b="1" dirty="0" smtClean="0">
                <a:solidFill>
                  <a:schemeClr val="tx1"/>
                </a:solidFill>
              </a:rPr>
              <a:t> </a:t>
            </a:r>
            <a:r>
              <a:rPr lang="fr-CH" sz="2200" b="1" dirty="0" err="1" smtClean="0">
                <a:solidFill>
                  <a:schemeClr val="tx1"/>
                </a:solidFill>
              </a:rPr>
              <a:t>day</a:t>
            </a:r>
            <a:r>
              <a:rPr lang="fr-CH" sz="2200" b="1" dirty="0" smtClean="0">
                <a:solidFill>
                  <a:schemeClr val="tx1"/>
                </a:solidFill>
              </a:rPr>
              <a:t>,</a:t>
            </a:r>
          </a:p>
          <a:p>
            <a:pPr>
              <a:buFont typeface="Wingdings" panose="05000000000000000000" pitchFamily="2" charset="2"/>
              <a:buChar char="v"/>
            </a:pPr>
            <a:r>
              <a:rPr lang="fr-CH" sz="2200" b="1" dirty="0" smtClean="0">
                <a:solidFill>
                  <a:schemeClr val="tx1"/>
                </a:solidFill>
              </a:rPr>
              <a:t>7 Participation in </a:t>
            </a:r>
            <a:r>
              <a:rPr lang="fr-CH" sz="2200" b="1" dirty="0" err="1" smtClean="0">
                <a:solidFill>
                  <a:schemeClr val="tx1"/>
                </a:solidFill>
              </a:rPr>
              <a:t>gatherings</a:t>
            </a:r>
            <a:r>
              <a:rPr lang="fr-CH" sz="2200" b="1" dirty="0" smtClean="0">
                <a:solidFill>
                  <a:schemeClr val="tx1"/>
                </a:solidFill>
              </a:rPr>
              <a:t> </a:t>
            </a:r>
            <a:r>
              <a:rPr lang="fr-CH" sz="2200" b="1" dirty="0" err="1" smtClean="0">
                <a:solidFill>
                  <a:schemeClr val="tx1"/>
                </a:solidFill>
              </a:rPr>
              <a:t>against</a:t>
            </a:r>
            <a:r>
              <a:rPr lang="fr-CH" sz="2200" b="1" dirty="0" smtClean="0">
                <a:solidFill>
                  <a:schemeClr val="tx1"/>
                </a:solidFill>
              </a:rPr>
              <a:t> Violences Against </a:t>
            </a:r>
            <a:r>
              <a:rPr lang="fr-CH" sz="2200" b="1" dirty="0" err="1" smtClean="0">
                <a:solidFill>
                  <a:schemeClr val="tx1"/>
                </a:solidFill>
              </a:rPr>
              <a:t>women</a:t>
            </a:r>
            <a:r>
              <a:rPr lang="fr-CH" sz="2200" b="1" dirty="0" smtClean="0">
                <a:solidFill>
                  <a:schemeClr val="tx1"/>
                </a:solidFill>
              </a:rPr>
              <a:t>,</a:t>
            </a:r>
          </a:p>
          <a:p>
            <a:pPr>
              <a:buFont typeface="Wingdings" panose="05000000000000000000" pitchFamily="2" charset="2"/>
              <a:buChar char="v"/>
            </a:pPr>
            <a:r>
              <a:rPr lang="fr-CH" sz="2200" b="1" dirty="0" smtClean="0">
                <a:solidFill>
                  <a:schemeClr val="tx1"/>
                </a:solidFill>
              </a:rPr>
              <a:t>9 </a:t>
            </a:r>
            <a:r>
              <a:rPr lang="fr-CH" sz="2200" b="1" dirty="0" err="1" smtClean="0">
                <a:solidFill>
                  <a:schemeClr val="tx1"/>
                </a:solidFill>
              </a:rPr>
              <a:t>Wearing</a:t>
            </a:r>
            <a:r>
              <a:rPr lang="fr-CH" sz="2200" b="1" dirty="0" smtClean="0">
                <a:solidFill>
                  <a:schemeClr val="tx1"/>
                </a:solidFill>
              </a:rPr>
              <a:t> </a:t>
            </a:r>
            <a:r>
              <a:rPr lang="fr-CH" sz="2200" b="1" dirty="0" err="1" smtClean="0">
                <a:solidFill>
                  <a:schemeClr val="tx1"/>
                </a:solidFill>
              </a:rPr>
              <a:t>Kurdish</a:t>
            </a:r>
            <a:r>
              <a:rPr lang="fr-CH" sz="2200" b="1" dirty="0" smtClean="0">
                <a:solidFill>
                  <a:schemeClr val="tx1"/>
                </a:solidFill>
              </a:rPr>
              <a:t> </a:t>
            </a:r>
            <a:r>
              <a:rPr lang="fr-CH" sz="2200" b="1" dirty="0" err="1" smtClean="0">
                <a:solidFill>
                  <a:schemeClr val="tx1"/>
                </a:solidFill>
              </a:rPr>
              <a:t>cloths</a:t>
            </a:r>
            <a:r>
              <a:rPr lang="fr-CH" sz="2200" b="1" dirty="0" smtClean="0">
                <a:solidFill>
                  <a:schemeClr val="tx1"/>
                </a:solidFill>
              </a:rPr>
              <a:t> and holding Kurdistan flag,</a:t>
            </a:r>
          </a:p>
          <a:p>
            <a:pPr>
              <a:buFont typeface="Wingdings" panose="05000000000000000000" pitchFamily="2" charset="2"/>
              <a:buChar char="v"/>
            </a:pPr>
            <a:r>
              <a:rPr lang="fr-CH" sz="2200" b="1" dirty="0" smtClean="0">
                <a:solidFill>
                  <a:schemeClr val="tx1"/>
                </a:solidFill>
              </a:rPr>
              <a:t>7 </a:t>
            </a:r>
            <a:r>
              <a:rPr lang="fr-CH" sz="2200" b="1" dirty="0" err="1" smtClean="0">
                <a:solidFill>
                  <a:schemeClr val="tx1"/>
                </a:solidFill>
              </a:rPr>
              <a:t>Kolbaran</a:t>
            </a:r>
            <a:r>
              <a:rPr lang="fr-CH" sz="2200" b="1" dirty="0" smtClean="0">
                <a:solidFill>
                  <a:schemeClr val="tx1"/>
                </a:solidFill>
              </a:rPr>
              <a:t>,</a:t>
            </a:r>
          </a:p>
          <a:p>
            <a:pPr>
              <a:buFont typeface="Wingdings" panose="05000000000000000000" pitchFamily="2" charset="2"/>
              <a:buChar char="v"/>
            </a:pPr>
            <a:r>
              <a:rPr lang="fr-CH" sz="2200" b="1" dirty="0" smtClean="0">
                <a:solidFill>
                  <a:schemeClr val="tx1"/>
                </a:solidFill>
              </a:rPr>
              <a:t>2 </a:t>
            </a:r>
            <a:r>
              <a:rPr lang="fr-CH" sz="2200" b="1" dirty="0" err="1" smtClean="0">
                <a:solidFill>
                  <a:schemeClr val="tx1"/>
                </a:solidFill>
              </a:rPr>
              <a:t>membershipm</a:t>
            </a:r>
            <a:r>
              <a:rPr lang="fr-CH" sz="2200" b="1" dirty="0" smtClean="0">
                <a:solidFill>
                  <a:schemeClr val="tx1"/>
                </a:solidFill>
              </a:rPr>
              <a:t> of National </a:t>
            </a:r>
            <a:r>
              <a:rPr lang="fr-CH" sz="2200" b="1" dirty="0" err="1" smtClean="0">
                <a:solidFill>
                  <a:schemeClr val="tx1"/>
                </a:solidFill>
              </a:rPr>
              <a:t>Unity</a:t>
            </a:r>
            <a:r>
              <a:rPr lang="fr-CH" sz="2200" b="1" dirty="0" smtClean="0">
                <a:solidFill>
                  <a:schemeClr val="tx1"/>
                </a:solidFill>
              </a:rPr>
              <a:t> Party (</a:t>
            </a:r>
            <a:r>
              <a:rPr lang="fr-CH" sz="2200" b="1" dirty="0" err="1" smtClean="0">
                <a:solidFill>
                  <a:schemeClr val="tx1"/>
                </a:solidFill>
              </a:rPr>
              <a:t>Wahdat</a:t>
            </a:r>
            <a:r>
              <a:rPr lang="fr-CH" sz="2200" b="1" dirty="0" smtClean="0">
                <a:solidFill>
                  <a:schemeClr val="tx1"/>
                </a:solidFill>
              </a:rPr>
              <a:t> Mili),</a:t>
            </a:r>
          </a:p>
          <a:p>
            <a:pPr>
              <a:buFont typeface="Wingdings" panose="05000000000000000000" pitchFamily="2" charset="2"/>
              <a:buChar char="v"/>
            </a:pPr>
            <a:r>
              <a:rPr lang="fr-CH" sz="2200" b="1" dirty="0" smtClean="0">
                <a:solidFill>
                  <a:schemeClr val="tx1"/>
                </a:solidFill>
              </a:rPr>
              <a:t>1 </a:t>
            </a:r>
            <a:r>
              <a:rPr lang="fr-CH" sz="2200" b="1" dirty="0" err="1" smtClean="0">
                <a:solidFill>
                  <a:schemeClr val="tx1"/>
                </a:solidFill>
              </a:rPr>
              <a:t>membership</a:t>
            </a:r>
            <a:r>
              <a:rPr lang="fr-CH" sz="2200" b="1" dirty="0" smtClean="0">
                <a:solidFill>
                  <a:schemeClr val="tx1"/>
                </a:solidFill>
              </a:rPr>
              <a:t> of the Group 14,</a:t>
            </a:r>
          </a:p>
          <a:p>
            <a:pPr>
              <a:buFont typeface="Wingdings" panose="05000000000000000000" pitchFamily="2" charset="2"/>
              <a:buChar char="v"/>
            </a:pPr>
            <a:r>
              <a:rPr lang="fr-CH" sz="2200" b="1" dirty="0" smtClean="0">
                <a:solidFill>
                  <a:schemeClr val="tx1"/>
                </a:solidFill>
              </a:rPr>
              <a:t>4 </a:t>
            </a:r>
            <a:r>
              <a:rPr lang="fr-CH" sz="2200" b="1" dirty="0" err="1" smtClean="0">
                <a:solidFill>
                  <a:schemeClr val="tx1"/>
                </a:solidFill>
              </a:rPr>
              <a:t>Propaganda</a:t>
            </a:r>
            <a:r>
              <a:rPr lang="fr-CH" sz="2200" b="1" dirty="0" smtClean="0">
                <a:solidFill>
                  <a:schemeClr val="tx1"/>
                </a:solidFill>
              </a:rPr>
              <a:t> </a:t>
            </a:r>
            <a:r>
              <a:rPr lang="fr-CH" sz="2200" b="1" dirty="0" err="1" smtClean="0">
                <a:solidFill>
                  <a:schemeClr val="tx1"/>
                </a:solidFill>
              </a:rPr>
              <a:t>against</a:t>
            </a:r>
            <a:r>
              <a:rPr lang="fr-CH" sz="2200" b="1" dirty="0" smtClean="0">
                <a:solidFill>
                  <a:schemeClr val="tx1"/>
                </a:solidFill>
              </a:rPr>
              <a:t> the </a:t>
            </a:r>
            <a:r>
              <a:rPr lang="fr-CH" sz="2200" b="1" dirty="0" err="1" smtClean="0">
                <a:solidFill>
                  <a:schemeClr val="tx1"/>
                </a:solidFill>
              </a:rPr>
              <a:t>regime</a:t>
            </a:r>
            <a:r>
              <a:rPr lang="fr-CH" sz="2200" b="1" dirty="0" smtClean="0">
                <a:solidFill>
                  <a:schemeClr val="tx1"/>
                </a:solidFill>
              </a:rPr>
              <a:t>,</a:t>
            </a:r>
          </a:p>
          <a:p>
            <a:pPr>
              <a:buFont typeface="Wingdings" panose="05000000000000000000" pitchFamily="2" charset="2"/>
              <a:buChar char="v"/>
            </a:pPr>
            <a:r>
              <a:rPr lang="fr-CH" sz="2200" b="1" dirty="0" smtClean="0">
                <a:solidFill>
                  <a:schemeClr val="tx1"/>
                </a:solidFill>
              </a:rPr>
              <a:t>5 participation in </a:t>
            </a:r>
            <a:r>
              <a:rPr lang="fr-CH" sz="2200" b="1" dirty="0" err="1" smtClean="0">
                <a:solidFill>
                  <a:schemeClr val="tx1"/>
                </a:solidFill>
              </a:rPr>
              <a:t>teahcers</a:t>
            </a:r>
            <a:r>
              <a:rPr lang="fr-CH" sz="2200" b="1" dirty="0" smtClean="0">
                <a:solidFill>
                  <a:schemeClr val="tx1"/>
                </a:solidFill>
              </a:rPr>
              <a:t>’ </a:t>
            </a:r>
            <a:r>
              <a:rPr lang="fr-CH" sz="2200" b="1" dirty="0" err="1" smtClean="0">
                <a:solidFill>
                  <a:schemeClr val="tx1"/>
                </a:solidFill>
              </a:rPr>
              <a:t>general</a:t>
            </a:r>
            <a:r>
              <a:rPr lang="fr-CH" sz="2200" b="1" dirty="0" smtClean="0">
                <a:solidFill>
                  <a:schemeClr val="tx1"/>
                </a:solidFill>
              </a:rPr>
              <a:t> </a:t>
            </a:r>
            <a:r>
              <a:rPr lang="fr-CH" sz="2200" b="1" dirty="0" err="1" smtClean="0">
                <a:solidFill>
                  <a:schemeClr val="tx1"/>
                </a:solidFill>
              </a:rPr>
              <a:t>strike</a:t>
            </a:r>
            <a:r>
              <a:rPr lang="fr-CH" sz="2200" b="1" dirty="0" smtClean="0">
                <a:solidFill>
                  <a:schemeClr val="tx1"/>
                </a:solidFill>
              </a:rPr>
              <a:t>,</a:t>
            </a:r>
          </a:p>
          <a:p>
            <a:pPr>
              <a:buFont typeface="Wingdings" panose="05000000000000000000" pitchFamily="2" charset="2"/>
              <a:buChar char="v"/>
            </a:pPr>
            <a:r>
              <a:rPr lang="fr-CH" sz="2200" b="1" dirty="0" smtClean="0">
                <a:solidFill>
                  <a:schemeClr val="tx1"/>
                </a:solidFill>
              </a:rPr>
              <a:t>1 Rising Kurdistan flag,</a:t>
            </a:r>
          </a:p>
          <a:p>
            <a:pPr>
              <a:buFont typeface="Wingdings" panose="05000000000000000000" pitchFamily="2" charset="2"/>
              <a:buChar char="v"/>
            </a:pPr>
            <a:r>
              <a:rPr lang="fr-CH" sz="2200" b="1" dirty="0" smtClean="0">
                <a:solidFill>
                  <a:schemeClr val="tx1"/>
                </a:solidFill>
              </a:rPr>
              <a:t>3 not </a:t>
            </a:r>
            <a:r>
              <a:rPr lang="fr-CH" sz="2200" b="1" dirty="0" err="1" smtClean="0">
                <a:solidFill>
                  <a:schemeClr val="tx1"/>
                </a:solidFill>
              </a:rPr>
              <a:t>wearing</a:t>
            </a:r>
            <a:r>
              <a:rPr lang="fr-CH" sz="2200" b="1" dirty="0" smtClean="0">
                <a:solidFill>
                  <a:schemeClr val="tx1"/>
                </a:solidFill>
              </a:rPr>
              <a:t> </a:t>
            </a:r>
            <a:r>
              <a:rPr lang="fr-CH" sz="2200" b="1" dirty="0" err="1" smtClean="0">
                <a:solidFill>
                  <a:schemeClr val="tx1"/>
                </a:solidFill>
              </a:rPr>
              <a:t>veil</a:t>
            </a:r>
            <a:r>
              <a:rPr lang="fr-CH" sz="2200" b="1" dirty="0" smtClean="0">
                <a:solidFill>
                  <a:schemeClr val="tx1"/>
                </a:solidFill>
              </a:rPr>
              <a:t> </a:t>
            </a:r>
            <a:r>
              <a:rPr lang="fr-CH" sz="2200" b="1" dirty="0" err="1" smtClean="0">
                <a:solidFill>
                  <a:schemeClr val="tx1"/>
                </a:solidFill>
              </a:rPr>
              <a:t>adequately</a:t>
            </a:r>
            <a:r>
              <a:rPr lang="fr-CH" sz="2200" b="1" dirty="0" smtClean="0">
                <a:solidFill>
                  <a:schemeClr val="tx1"/>
                </a:solidFill>
              </a:rPr>
              <a:t> (Bad </a:t>
            </a:r>
            <a:r>
              <a:rPr lang="fr-CH" sz="2200" b="1" dirty="0" err="1" smtClean="0">
                <a:solidFill>
                  <a:schemeClr val="tx1"/>
                </a:solidFill>
              </a:rPr>
              <a:t>Hijabi</a:t>
            </a:r>
            <a:r>
              <a:rPr lang="fr-CH" sz="2200" b="1" dirty="0" smtClean="0">
                <a:solidFill>
                  <a:schemeClr val="tx1"/>
                </a:solidFill>
              </a:rPr>
              <a:t>)</a:t>
            </a:r>
          </a:p>
          <a:p>
            <a:pPr>
              <a:buFont typeface="Wingdings" panose="05000000000000000000" pitchFamily="2" charset="2"/>
              <a:buChar char="v"/>
            </a:pPr>
            <a:endParaRPr lang="fr-CH" dirty="0" smtClean="0"/>
          </a:p>
          <a:p>
            <a:pPr>
              <a:buFont typeface="Wingdings" panose="05000000000000000000" pitchFamily="2" charset="2"/>
              <a:buChar char="v"/>
            </a:pPr>
            <a:endParaRPr lang="fr-CH" dirty="0"/>
          </a:p>
        </p:txBody>
      </p:sp>
      <p:sp>
        <p:nvSpPr>
          <p:cNvPr id="4" name="Espace réservé du numéro de diapositive 3"/>
          <p:cNvSpPr>
            <a:spLocks noGrp="1"/>
          </p:cNvSpPr>
          <p:nvPr>
            <p:ph type="sldNum" sz="quarter" idx="10"/>
          </p:nvPr>
        </p:nvSpPr>
        <p:spPr/>
        <p:txBody>
          <a:bodyPr/>
          <a:lstStyle/>
          <a:p>
            <a:pPr>
              <a:defRPr/>
            </a:pPr>
            <a:fld id="{E39A8259-2B62-418A-9918-EF3398A31948}" type="slidenum">
              <a:rPr lang="fr-FR" altLang="fr-FR" smtClean="0"/>
              <a:pPr>
                <a:defRPr/>
              </a:pPr>
              <a:t>8</a:t>
            </a:fld>
            <a:endParaRPr lang="fr-FR" altLang="fr-FR"/>
          </a:p>
        </p:txBody>
      </p:sp>
      <p:sp>
        <p:nvSpPr>
          <p:cNvPr id="5" name="ZoneTexte 10"/>
          <p:cNvSpPr txBox="1">
            <a:spLocks noChangeArrowheads="1"/>
          </p:cNvSpPr>
          <p:nvPr/>
        </p:nvSpPr>
        <p:spPr bwMode="auto">
          <a:xfrm>
            <a:off x="0"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just"/>
            <a:endParaRPr lang="fr-CH" altLang="fr-FR" dirty="0" smtClean="0">
              <a:solidFill>
                <a:schemeClr val="bg1"/>
              </a:solidFill>
              <a:latin typeface="Book Antiqua" panose="02040602050305030304" pitchFamily="18" charset="0"/>
            </a:endParaRPr>
          </a:p>
          <a:p>
            <a:pPr algn="just"/>
            <a:r>
              <a:rPr lang="fr-CH" altLang="fr-FR" dirty="0" err="1" smtClean="0">
                <a:solidFill>
                  <a:schemeClr val="bg1"/>
                </a:solidFill>
                <a:latin typeface="Book Antiqua" panose="02040602050305030304" pitchFamily="18" charset="0"/>
              </a:rPr>
              <a:t>Political</a:t>
            </a:r>
            <a:r>
              <a:rPr lang="fr-CH" altLang="fr-FR" dirty="0" smtClean="0">
                <a:solidFill>
                  <a:schemeClr val="bg1"/>
                </a:solidFill>
                <a:latin typeface="Book Antiqua" panose="02040602050305030304" pitchFamily="18" charset="0"/>
              </a:rPr>
              <a:t> </a:t>
            </a:r>
            <a:r>
              <a:rPr lang="fr-CH" altLang="fr-FR" dirty="0" err="1" smtClean="0">
                <a:solidFill>
                  <a:schemeClr val="bg1"/>
                </a:solidFill>
                <a:latin typeface="Book Antiqua" panose="02040602050305030304" pitchFamily="18" charset="0"/>
              </a:rPr>
              <a:t>prisoners</a:t>
            </a:r>
            <a:r>
              <a:rPr lang="fr-CH" altLang="fr-FR" dirty="0" smtClean="0">
                <a:solidFill>
                  <a:schemeClr val="bg1"/>
                </a:solidFill>
                <a:latin typeface="Book Antiqua" panose="02040602050305030304" pitchFamily="18" charset="0"/>
              </a:rPr>
              <a:t>/</a:t>
            </a:r>
            <a:r>
              <a:rPr lang="en-GB" dirty="0" smtClean="0">
                <a:solidFill>
                  <a:schemeClr val="bg1"/>
                </a:solidFill>
                <a:latin typeface="Book Antiqua" panose="02040602050305030304" pitchFamily="18" charset="0"/>
              </a:rPr>
              <a:t>From </a:t>
            </a:r>
            <a:r>
              <a:rPr lang="en-GB" dirty="0">
                <a:solidFill>
                  <a:schemeClr val="bg1"/>
                </a:solidFill>
                <a:latin typeface="Book Antiqua" panose="02040602050305030304" pitchFamily="18" charset="0"/>
              </a:rPr>
              <a:t>January </a:t>
            </a:r>
            <a:r>
              <a:rPr lang="en-GB" dirty="0" smtClean="0">
                <a:solidFill>
                  <a:schemeClr val="bg1"/>
                </a:solidFill>
                <a:latin typeface="Book Antiqua" panose="02040602050305030304" pitchFamily="18" charset="0"/>
              </a:rPr>
              <a:t>to August 31</a:t>
            </a:r>
            <a:r>
              <a:rPr lang="en-GB" baseline="30000" dirty="0" smtClean="0">
                <a:solidFill>
                  <a:schemeClr val="bg1"/>
                </a:solidFill>
                <a:latin typeface="Book Antiqua" panose="02040602050305030304" pitchFamily="18" charset="0"/>
              </a:rPr>
              <a:t>st</a:t>
            </a:r>
            <a:r>
              <a:rPr lang="en-GB" dirty="0" smtClean="0">
                <a:solidFill>
                  <a:schemeClr val="bg1"/>
                </a:solidFill>
                <a:latin typeface="Book Antiqua" panose="02040602050305030304" pitchFamily="18" charset="0"/>
              </a:rPr>
              <a:t> 2019</a:t>
            </a:r>
            <a:r>
              <a:rPr lang="en-GB" dirty="0">
                <a:solidFill>
                  <a:schemeClr val="bg1"/>
                </a:solidFill>
                <a:latin typeface="Book Antiqua" panose="02040602050305030304" pitchFamily="18" charset="0"/>
              </a:rPr>
              <a:t>, 352 Kurdish citizens were </a:t>
            </a:r>
            <a:r>
              <a:rPr lang="en-GB" dirty="0" smtClean="0">
                <a:solidFill>
                  <a:schemeClr val="bg1"/>
                </a:solidFill>
                <a:latin typeface="Book Antiqua" panose="02040602050305030304" pitchFamily="18" charset="0"/>
              </a:rPr>
              <a:t>arrested and 100 of them sentenced to imprisonment/Motives: Civic activism &amp; </a:t>
            </a:r>
            <a:r>
              <a:rPr lang="en-GB" dirty="0" err="1" smtClean="0">
                <a:solidFill>
                  <a:schemeClr val="bg1"/>
                </a:solidFill>
                <a:latin typeface="Book Antiqua" panose="02040602050305030304" pitchFamily="18" charset="0"/>
              </a:rPr>
              <a:t>memebrships</a:t>
            </a:r>
            <a:r>
              <a:rPr lang="en-GB" dirty="0" smtClean="0">
                <a:solidFill>
                  <a:schemeClr val="bg1"/>
                </a:solidFill>
                <a:latin typeface="Book Antiqua" panose="02040602050305030304" pitchFamily="18" charset="0"/>
              </a:rPr>
              <a:t> of Kurdish political parties</a:t>
            </a:r>
            <a:endParaRPr lang="en-GB" dirty="0">
              <a:solidFill>
                <a:schemeClr val="bg1"/>
              </a:solidFill>
              <a:latin typeface="Book Antiqua" panose="02040602050305030304" pitchFamily="18" charset="0"/>
            </a:endParaRPr>
          </a:p>
          <a:p>
            <a:pPr algn="ctr"/>
            <a:endParaRPr lang="fr-FR" altLang="fr-FR" sz="3200" b="1" dirty="0">
              <a:solidFill>
                <a:srgbClr val="FFFFFF"/>
              </a:solidFill>
              <a:latin typeface="Book Antiqua" panose="02040602050305030304" pitchFamily="18" charset="0"/>
              <a:cs typeface="Arial" pitchFamily="34" charset="0"/>
            </a:endParaRPr>
          </a:p>
        </p:txBody>
      </p:sp>
      <p:pic>
        <p:nvPicPr>
          <p:cNvPr id="6" name="Picture 3" descr="F:\kmmk_GENE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259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lIns="0" rIns="0"/>
          <a:lstStyle/>
          <a:p>
            <a:r>
              <a:rPr lang="fr-CH" altLang="fr-FR" smtClean="0"/>
              <a:t>Titre </a:t>
            </a:r>
            <a:r>
              <a:rPr lang="fr-FR" altLang="fr-FR" smtClean="0"/>
              <a:t>–</a:t>
            </a:r>
            <a:r>
              <a:rPr lang="fr-CH" altLang="fr-FR" smtClean="0"/>
              <a:t> Arial 20</a:t>
            </a:r>
          </a:p>
        </p:txBody>
      </p:sp>
      <p:sp>
        <p:nvSpPr>
          <p:cNvPr id="13317" name="Text Box 7"/>
          <p:cNvSpPr txBox="1">
            <a:spLocks noChangeArrowheads="1"/>
          </p:cNvSpPr>
          <p:nvPr/>
        </p:nvSpPr>
        <p:spPr bwMode="auto">
          <a:xfrm>
            <a:off x="366713" y="1441450"/>
            <a:ext cx="934243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anchor="b"/>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35000"/>
              </a:spcBef>
              <a:spcAft>
                <a:spcPct val="35000"/>
              </a:spcAft>
            </a:pPr>
            <a:endParaRPr lang="fr-FR" altLang="fr-FR" sz="2000" b="1" dirty="0">
              <a:solidFill>
                <a:srgbClr val="339966"/>
              </a:solidFill>
              <a:latin typeface="Arial" pitchFamily="34" charset="0"/>
            </a:endParaRPr>
          </a:p>
        </p:txBody>
      </p:sp>
      <p:sp>
        <p:nvSpPr>
          <p:cNvPr id="6" name="ZoneTexte 10"/>
          <p:cNvSpPr txBox="1">
            <a:spLocks noChangeArrowheads="1"/>
          </p:cNvSpPr>
          <p:nvPr/>
        </p:nvSpPr>
        <p:spPr bwMode="auto">
          <a:xfrm>
            <a:off x="0" y="0"/>
            <a:ext cx="10096500" cy="13414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rIns="360000" anchor="ct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fr-FR" altLang="fr-FR" sz="3600" b="1" dirty="0" smtClean="0">
                <a:solidFill>
                  <a:srgbClr val="FFFFFF"/>
                </a:solidFill>
                <a:latin typeface="Book Antiqua" panose="02040602050305030304" pitchFamily="18" charset="0"/>
                <a:cs typeface="Arial" pitchFamily="34" charset="0"/>
              </a:rPr>
              <a:t>Cases of Ms. Zara </a:t>
            </a:r>
            <a:r>
              <a:rPr lang="fr-FR" altLang="fr-FR" sz="3600" b="1" dirty="0" err="1" smtClean="0">
                <a:solidFill>
                  <a:srgbClr val="FFFFFF"/>
                </a:solidFill>
                <a:latin typeface="Book Antiqua" panose="02040602050305030304" pitchFamily="18" charset="0"/>
                <a:cs typeface="Arial" pitchFamily="34" charset="0"/>
              </a:rPr>
              <a:t>Mohammadi</a:t>
            </a:r>
            <a:r>
              <a:rPr lang="fr-FR" altLang="fr-FR" sz="3600" b="1" dirty="0" smtClean="0">
                <a:solidFill>
                  <a:srgbClr val="FFFFFF"/>
                </a:solidFill>
                <a:latin typeface="Book Antiqua" panose="02040602050305030304" pitchFamily="18" charset="0"/>
                <a:cs typeface="Arial" pitchFamily="34" charset="0"/>
              </a:rPr>
              <a:t>, </a:t>
            </a:r>
            <a:r>
              <a:rPr lang="fr-FR" altLang="fr-FR" sz="3600" b="1" dirty="0" err="1" smtClean="0">
                <a:solidFill>
                  <a:srgbClr val="FFFFFF"/>
                </a:solidFill>
                <a:latin typeface="Book Antiqua" panose="02040602050305030304" pitchFamily="18" charset="0"/>
                <a:cs typeface="Arial" pitchFamily="34" charset="0"/>
              </a:rPr>
              <a:t>imprisonned</a:t>
            </a:r>
            <a:r>
              <a:rPr lang="fr-FR" altLang="fr-FR" sz="3600" b="1" dirty="0" smtClean="0">
                <a:solidFill>
                  <a:srgbClr val="FFFFFF"/>
                </a:solidFill>
                <a:latin typeface="Book Antiqua" panose="02040602050305030304" pitchFamily="18" charset="0"/>
                <a:cs typeface="Arial" pitchFamily="34" charset="0"/>
              </a:rPr>
              <a:t> for </a:t>
            </a:r>
            <a:r>
              <a:rPr lang="fr-FR" altLang="fr-FR" sz="3600" b="1" dirty="0" err="1" smtClean="0">
                <a:solidFill>
                  <a:srgbClr val="FFFFFF"/>
                </a:solidFill>
                <a:latin typeface="Book Antiqua" panose="02040602050305030304" pitchFamily="18" charset="0"/>
                <a:cs typeface="Arial" pitchFamily="34" charset="0"/>
              </a:rPr>
              <a:t>teaching</a:t>
            </a:r>
            <a:r>
              <a:rPr lang="fr-FR" altLang="fr-FR" sz="3600" b="1" dirty="0" smtClean="0">
                <a:solidFill>
                  <a:srgbClr val="FFFFFF"/>
                </a:solidFill>
                <a:latin typeface="Book Antiqua" panose="02040602050305030304" pitchFamily="18" charset="0"/>
                <a:cs typeface="Arial" pitchFamily="34" charset="0"/>
              </a:rPr>
              <a:t> </a:t>
            </a:r>
            <a:r>
              <a:rPr lang="fr-FR" altLang="fr-FR" sz="3600" b="1" dirty="0" err="1" smtClean="0">
                <a:solidFill>
                  <a:srgbClr val="FFFFFF"/>
                </a:solidFill>
                <a:latin typeface="Book Antiqua" panose="02040602050305030304" pitchFamily="18" charset="0"/>
                <a:cs typeface="Arial" pitchFamily="34" charset="0"/>
              </a:rPr>
              <a:t>Kurdish</a:t>
            </a:r>
            <a:r>
              <a:rPr lang="fr-FR" altLang="fr-FR" sz="3600" b="1" dirty="0" smtClean="0">
                <a:solidFill>
                  <a:srgbClr val="FFFFFF"/>
                </a:solidFill>
                <a:latin typeface="Book Antiqua" panose="02040602050305030304" pitchFamily="18" charset="0"/>
                <a:cs typeface="Arial" pitchFamily="34" charset="0"/>
              </a:rPr>
              <a:t> </a:t>
            </a:r>
            <a:r>
              <a:rPr lang="fr-FR" altLang="fr-FR" sz="3600" b="1" dirty="0" err="1" smtClean="0">
                <a:solidFill>
                  <a:srgbClr val="FFFFFF"/>
                </a:solidFill>
                <a:latin typeface="Book Antiqua" panose="02040602050305030304" pitchFamily="18" charset="0"/>
                <a:cs typeface="Arial" pitchFamily="34" charset="0"/>
              </a:rPr>
              <a:t>language</a:t>
            </a:r>
            <a:endParaRPr lang="fr-FR" altLang="fr-FR" sz="3600" b="1" dirty="0">
              <a:solidFill>
                <a:srgbClr val="FFFFFF"/>
              </a:solidFill>
              <a:latin typeface="Book Antiqua" panose="02040602050305030304" pitchFamily="18" charset="0"/>
              <a:cs typeface="Arial" pitchFamily="34" charset="0"/>
            </a:endParaRPr>
          </a:p>
        </p:txBody>
      </p:sp>
      <p:pic>
        <p:nvPicPr>
          <p:cNvPr id="9" name="Picture 3" descr="F:\kmmk_GENEV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20658" y="5589240"/>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HRC 42_Panel UPR death penalty Iran ECPM September 122019\Zar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746" y="1556792"/>
            <a:ext cx="3096344" cy="485959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HRC 42_Panel UPR death penalty Iran ECPM September 122019\Zara's student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8090" y="1556792"/>
            <a:ext cx="5112568" cy="4859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307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Modele_H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Modele_H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e_H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e_H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e_H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e_H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e_H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e_H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5224</TotalTime>
  <Words>940</Words>
  <Application>Microsoft Office PowerPoint</Application>
  <PresentationFormat>Personnalisé</PresentationFormat>
  <Paragraphs>88</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blank</vt:lpstr>
      <vt:lpstr>Présentation PowerPoint</vt:lpstr>
      <vt:lpstr>WHO ARE IRAN’S MINORITIES?</vt:lpstr>
      <vt:lpstr>Statistics on ethnic &amp; religious Groups in Iran</vt:lpstr>
      <vt:lpstr>Présentation PowerPoint</vt:lpstr>
      <vt:lpstr>Présentation PowerPoint</vt:lpstr>
      <vt:lpstr>Présentation PowerPoint</vt:lpstr>
      <vt:lpstr>Présentation PowerPoint</vt:lpstr>
      <vt:lpstr>Présentation PowerPoint</vt:lpstr>
      <vt:lpstr>Titre – Arial 20</vt:lpstr>
      <vt:lpstr>Présentation PowerPoint</vt:lpstr>
      <vt:lpstr>Présentation PowerPoint</vt:lpstr>
      <vt:lpstr>Présentation PowerPoint</vt:lpstr>
      <vt:lpstr>Présentation PowerPoint</vt:lpstr>
      <vt:lpstr>Titre – Arial 20</vt:lpstr>
      <vt:lpstr>Présentation PowerPoint</vt:lpstr>
    </vt:vector>
  </TitlesOfParts>
  <Company>Hospice General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Aliassi, Taimoor</dc:creator>
  <cp:lastModifiedBy>Aliassi, Taimoor</cp:lastModifiedBy>
  <cp:revision>97</cp:revision>
  <cp:lastPrinted>2019-09-12T08:22:10Z</cp:lastPrinted>
  <dcterms:created xsi:type="dcterms:W3CDTF">2016-02-10T09:33:31Z</dcterms:created>
  <dcterms:modified xsi:type="dcterms:W3CDTF">2019-09-12T10:20:23Z</dcterms:modified>
</cp:coreProperties>
</file>