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3"/>
  </p:notesMasterIdLst>
  <p:sldIdLst>
    <p:sldId id="329" r:id="rId3"/>
    <p:sldId id="334" r:id="rId4"/>
    <p:sldId id="327" r:id="rId5"/>
    <p:sldId id="326" r:id="rId6"/>
    <p:sldId id="341" r:id="rId7"/>
    <p:sldId id="344" r:id="rId8"/>
    <p:sldId id="325" r:id="rId9"/>
    <p:sldId id="324" r:id="rId10"/>
    <p:sldId id="345" r:id="rId11"/>
    <p:sldId id="347" r:id="rId12"/>
    <p:sldId id="337" r:id="rId13"/>
    <p:sldId id="320" r:id="rId14"/>
    <p:sldId id="342" r:id="rId15"/>
    <p:sldId id="336" r:id="rId16"/>
    <p:sldId id="343" r:id="rId17"/>
    <p:sldId id="316" r:id="rId18"/>
    <p:sldId id="314" r:id="rId19"/>
    <p:sldId id="338" r:id="rId20"/>
    <p:sldId id="313" r:id="rId21"/>
    <p:sldId id="346" r:id="rId2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2054" y="109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6AA20-CE41-427A-8317-EBBAA939908B}" type="datetimeFigureOut">
              <a:rPr lang="nb-NO" smtClean="0"/>
              <a:t>12.09.2019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6B60F-E178-4E41-84AF-37AE0DBA73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8593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3393-5D5D-450E-8009-9044B8C897A2}" type="datetime1">
              <a:rPr lang="en-GB" smtClean="0">
                <a:solidFill>
                  <a:prstClr val="white">
                    <a:tint val="95000"/>
                  </a:prstClr>
                </a:solidFill>
              </a:rPr>
              <a:pPr/>
              <a:t>12/09/2019</a:t>
            </a:fld>
            <a:endParaRPr lang="nb-NO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tint val="95000"/>
                  </a:prstClr>
                </a:solidFill>
              </a:rPr>
              <a:t>IRAN HUMAN RIGHTS, www.iranhr.net                                                                                             Tel: +47 91742177    mail@iranhr.net</a:t>
            </a:r>
            <a:endParaRPr lang="nb-NO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CF77-5F5D-4AC6-A3CC-799901CB2E99}" type="slidenum">
              <a:rPr lang="nb-NO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44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3245-8D46-430B-8C96-46232202552B}" type="datetime1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12/09/2019</a:t>
            </a:fld>
            <a:endParaRPr lang="nb-NO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95000"/>
                  </a:prstClr>
                </a:solidFill>
              </a:rPr>
              <a:t>IRAN HUMAN RIGHTS, www.iranhr.net                                                                                             Tel: +47 91742177    mail@iranhr.net</a:t>
            </a:r>
            <a:endParaRPr lang="nb-NO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CF77-5F5D-4AC6-A3CC-799901CB2E99}" type="slidenum">
              <a:rPr lang="nb-NO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19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6705-59E5-4923-B932-77BD2FFE4EA5}" type="datetime1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12/09/2019</a:t>
            </a:fld>
            <a:endParaRPr lang="nb-NO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95000"/>
                  </a:prstClr>
                </a:solidFill>
              </a:rPr>
              <a:t>IRAN HUMAN RIGHTS, www.iranhr.net                                                                                             Tel: +47 91742177    mail@iranhr.net</a:t>
            </a:r>
            <a:endParaRPr lang="nb-NO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CF77-5F5D-4AC6-A3CC-799901CB2E99}" type="slidenum">
              <a:rPr lang="nb-NO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193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2CB0-BF37-486F-A7B7-A4025F91B0CC}" type="datetime1">
              <a:rPr lang="en-GB" smtClean="0"/>
              <a:t>12/09/2019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CF77-5F5D-4AC6-A3CC-799901CB2E99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5850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B6E8-9B9F-476A-9EEC-57B7A2C95B05}" type="datetime1">
              <a:rPr lang="en-GB" smtClean="0"/>
              <a:t>12/09/2019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CF77-5F5D-4AC6-A3CC-799901CB2E99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1856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87DA-5DFF-4F8E-940F-D59D8ACEA209}" type="datetime1">
              <a:rPr lang="en-GB" smtClean="0"/>
              <a:t>12/09/2019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CF77-5F5D-4AC6-A3CC-799901CB2E99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5408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345D-4A46-47C0-9A87-9D95524D231A}" type="datetime1">
              <a:rPr lang="en-GB" smtClean="0"/>
              <a:t>12/09/2019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CF77-5F5D-4AC6-A3CC-799901CB2E99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95881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015B-484C-43D6-B56E-6B82D9C0073F}" type="datetime1">
              <a:rPr lang="en-GB" smtClean="0"/>
              <a:t>12/09/2019</a:t>
            </a:fld>
            <a:endParaRPr lang="nb-N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CF77-5F5D-4AC6-A3CC-799901CB2E99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8439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9A85-A228-4776-B8FF-18B11A2FA624}" type="datetime1">
              <a:rPr lang="en-GB" smtClean="0"/>
              <a:t>12/09/2019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CF77-5F5D-4AC6-A3CC-799901CB2E99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0799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DDD4-6487-4F5B-8BFE-D5ADBC921E41}" type="datetime1">
              <a:rPr lang="en-GB" smtClean="0"/>
              <a:t>12/09/2019</a:t>
            </a:fld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CF77-5F5D-4AC6-A3CC-799901CB2E99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7148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D95E-8A75-457F-AA53-75FE2684EF5D}" type="datetime1">
              <a:rPr lang="en-GB" smtClean="0"/>
              <a:t>12/09/2019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CF77-5F5D-4AC6-A3CC-799901CB2E99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089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A0D3-3210-4DDD-A33E-727ADC62C9AA}" type="datetime1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12/09/2019</a:t>
            </a:fld>
            <a:endParaRPr lang="nb-NO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95000"/>
                  </a:prstClr>
                </a:solidFill>
              </a:rPr>
              <a:t>IRAN HUMAN RIGHTS, www.iranhr.net                                                                                             Tel: +47 91742177    mail@iranhr.net</a:t>
            </a:r>
            <a:endParaRPr lang="nb-NO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CF77-5F5D-4AC6-A3CC-799901CB2E99}" type="slidenum">
              <a:rPr lang="nb-NO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531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9E47AC1-22C2-45A5-8D65-99B7CFC3305B}" type="datetime1">
              <a:rPr lang="en-GB" smtClean="0"/>
              <a:t>12/09/2019</a:t>
            </a:fld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20BCF77-5F5D-4AC6-A3CC-799901CB2E99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218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DD19-F2C6-4195-B1D7-524755E07438}" type="datetime1">
              <a:rPr lang="en-GB" smtClean="0"/>
              <a:t>12/09/2019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CF77-5F5D-4AC6-A3CC-799901CB2E99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02073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3A12-6474-44DA-BB56-9ECB8281B81A}" type="datetime1">
              <a:rPr lang="en-GB" smtClean="0"/>
              <a:t>12/09/2019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dirty="0" smtClean="0"/>
              <a:t>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CF77-5F5D-4AC6-A3CC-799901CB2E99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175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1A87-05F8-489F-A46B-B43B477E825E}" type="datetime1">
              <a:rPr lang="en-GB" smtClean="0">
                <a:solidFill>
                  <a:prstClr val="white">
                    <a:tint val="95000"/>
                  </a:prstClr>
                </a:solidFill>
              </a:rPr>
              <a:pPr/>
              <a:t>12/09/2019</a:t>
            </a:fld>
            <a:endParaRPr lang="nb-NO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tint val="95000"/>
                  </a:prstClr>
                </a:solidFill>
              </a:rPr>
              <a:t>IRAN HUMAN RIGHTS, www.iranhr.net                                                                                             Tel: +47 91742177    mail@iranhr.net</a:t>
            </a:r>
            <a:endParaRPr lang="nb-NO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CF77-5F5D-4AC6-A3CC-799901CB2E99}" type="slidenum">
              <a:rPr lang="nb-NO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40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A839C-B110-4296-BC6A-498D8F58BCBD}" type="datetime1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12/09/2019</a:t>
            </a:fld>
            <a:endParaRPr lang="nb-NO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95000"/>
                  </a:prstClr>
                </a:solidFill>
              </a:rPr>
              <a:t>IRAN HUMAN RIGHTS, www.iranhr.net                                                                                             Tel: +47 91742177    mail@iranhr.net</a:t>
            </a:r>
            <a:endParaRPr lang="nb-NO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CF77-5F5D-4AC6-A3CC-799901CB2E99}" type="slidenum">
              <a:rPr lang="nb-NO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78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590E-23C4-4668-A179-B5FE16424E6B}" type="datetime1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12/09/2019</a:t>
            </a:fld>
            <a:endParaRPr lang="nb-NO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95000"/>
                  </a:prstClr>
                </a:solidFill>
              </a:rPr>
              <a:t>IRAN HUMAN RIGHTS, www.iranhr.net                                                                                             Tel: +47 91742177    mail@iranhr.net</a:t>
            </a:r>
            <a:endParaRPr lang="nb-NO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CF77-5F5D-4AC6-A3CC-799901CB2E99}" type="slidenum">
              <a:rPr lang="nb-NO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8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DC7C-90D4-40CE-8A0F-96936DCAA41D}" type="datetime1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12/09/2019</a:t>
            </a:fld>
            <a:endParaRPr lang="nb-NO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95000"/>
                  </a:prstClr>
                </a:solidFill>
              </a:rPr>
              <a:t>IRAN HUMAN RIGHTS, www.iranhr.net                                                                                             Tel: +47 91742177    mail@iranhr.net</a:t>
            </a:r>
            <a:endParaRPr lang="nb-NO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CF77-5F5D-4AC6-A3CC-799901CB2E99}" type="slidenum">
              <a:rPr lang="nb-NO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741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75F7-B750-49E2-8A46-DCDC0461BC30}" type="datetime1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12/09/2019</a:t>
            </a:fld>
            <a:endParaRPr lang="nb-NO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95000"/>
                  </a:prstClr>
                </a:solidFill>
              </a:rPr>
              <a:t>IRAN HUMAN RIGHTS, www.iranhr.net                                                                                             Tel: +47 91742177    mail@iranhr.net</a:t>
            </a:r>
            <a:endParaRPr lang="nb-NO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CF77-5F5D-4AC6-A3CC-799901CB2E99}" type="slidenum">
              <a:rPr lang="nb-NO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06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86D3-95D1-406E-8914-FFD73693FD0D}" type="datetime1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12/09/2019</a:t>
            </a:fld>
            <a:endParaRPr lang="nb-NO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95000"/>
                  </a:prstClr>
                </a:solidFill>
              </a:rPr>
              <a:t>IRAN HUMAN RIGHTS, www.iranhr.net                                                                                             Tel: +47 91742177    mail@iranhr.net</a:t>
            </a:r>
            <a:endParaRPr lang="nb-NO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CF77-5F5D-4AC6-A3CC-799901CB2E99}" type="slidenum">
              <a:rPr lang="nb-NO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66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521E187-A988-4A23-9632-4138D175DD3F}" type="datetime1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12/09/2019</a:t>
            </a:fld>
            <a:endParaRPr lang="nb-NO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shade val="50000"/>
                  </a:prstClr>
                </a:solidFill>
              </a:rPr>
              <a:t>IRAN HUMAN RIGHTS, www.iranhr.net                                                                                             Tel: +47 91742177    mail@iranhr.net</a:t>
            </a:r>
            <a:endParaRPr lang="nb-NO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20BCF77-5F5D-4AC6-A3CC-799901CB2E99}" type="slidenum">
              <a:rPr lang="nb-NO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61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0C808A5-3B99-49C7-8E8F-BF755E9CEDB8}" type="datetime1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12/09/2019</a:t>
            </a:fld>
            <a:endParaRPr lang="nb-NO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dirty="0" smtClean="0">
                <a:solidFill>
                  <a:prstClr val="black">
                    <a:tint val="95000"/>
                  </a:prstClr>
                </a:solidFill>
              </a:rPr>
              <a:t>IRAN HUMAN RIGHTS, www.iranhr.net                                                                                             Tel: +47 91742177    mail@iranhr.net</a:t>
            </a:r>
            <a:endParaRPr lang="nb-NO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20BCF77-5F5D-4AC6-A3CC-799901CB2E99}" type="slidenum">
              <a:rPr lang="nb-NO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7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6616FC9-49F6-477A-8207-95868D7FF2A0}" type="datetime1">
              <a:rPr lang="en-GB" smtClean="0"/>
              <a:t>12/09/2019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20BCF77-5F5D-4AC6-A3CC-799901CB2E99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136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ranhr.net/en/articles/3228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51520" y="1844824"/>
            <a:ext cx="4320480" cy="1673352"/>
          </a:xfrm>
        </p:spPr>
        <p:txBody>
          <a:bodyPr>
            <a:normAutofit/>
          </a:bodyPr>
          <a:lstStyle/>
          <a:p>
            <a:r>
              <a:rPr lang="nb-NO" dirty="0" smtClean="0"/>
              <a:t>Death </a:t>
            </a:r>
            <a:r>
              <a:rPr lang="nb-NO" dirty="0" err="1" smtClean="0"/>
              <a:t>Penalty</a:t>
            </a:r>
            <a:r>
              <a:rPr lang="nb-NO" dirty="0" smtClean="0"/>
              <a:t> in </a:t>
            </a:r>
            <a:r>
              <a:rPr lang="nb-NO" dirty="0" smtClean="0"/>
              <a:t>Iran- UPR</a:t>
            </a:r>
            <a:endParaRPr lang="nb-NO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4102224" cy="1499616"/>
          </a:xfrm>
        </p:spPr>
        <p:txBody>
          <a:bodyPr/>
          <a:lstStyle/>
          <a:p>
            <a:r>
              <a:rPr lang="nb-NO" dirty="0" err="1" smtClean="0"/>
              <a:t>Geneve</a:t>
            </a:r>
            <a:r>
              <a:rPr lang="nb-NO" dirty="0" smtClean="0"/>
              <a:t>, 12. September 2019: 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580" y="0"/>
            <a:ext cx="4496356" cy="586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9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Which</a:t>
            </a:r>
            <a:r>
              <a:rPr lang="nb-NO" dirty="0" smtClean="0"/>
              <a:t> </a:t>
            </a:r>
            <a:r>
              <a:rPr lang="nb-NO" dirty="0" err="1" smtClean="0"/>
              <a:t>carges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punishable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death</a:t>
            </a:r>
            <a:r>
              <a:rPr lang="nb-NO" dirty="0" smtClean="0"/>
              <a:t> </a:t>
            </a:r>
            <a:r>
              <a:rPr lang="nb-NO" dirty="0" err="1" smtClean="0"/>
              <a:t>penalty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16947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Charges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executions</a:t>
            </a:r>
            <a:r>
              <a:rPr lang="nb-NO" dirty="0" smtClean="0"/>
              <a:t> in 2018</a:t>
            </a:r>
            <a:endParaRPr lang="nb-N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23" y="2132856"/>
            <a:ext cx="9173690" cy="354508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610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Political</a:t>
            </a:r>
            <a:r>
              <a:rPr lang="nb-NO" dirty="0" smtClean="0"/>
              <a:t> </a:t>
            </a:r>
            <a:r>
              <a:rPr lang="nb-NO" dirty="0" err="1" smtClean="0"/>
              <a:t>affiliation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5474" y="1853183"/>
            <a:ext cx="4038600" cy="4623816"/>
          </a:xfrm>
        </p:spPr>
        <p:txBody>
          <a:bodyPr>
            <a:normAutofit fontScale="92500"/>
          </a:bodyPr>
          <a:lstStyle/>
          <a:p>
            <a:r>
              <a:rPr lang="nb-NO" dirty="0" err="1" smtClean="0"/>
              <a:t>Charged</a:t>
            </a:r>
            <a:r>
              <a:rPr lang="nb-NO" dirty="0" smtClean="0"/>
              <a:t> for </a:t>
            </a:r>
            <a:r>
              <a:rPr lang="nb-NO" dirty="0" err="1" smtClean="0"/>
              <a:t>affiliation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a </a:t>
            </a:r>
            <a:r>
              <a:rPr lang="nb-NO" dirty="0" err="1" smtClean="0"/>
              <a:t>banned</a:t>
            </a:r>
            <a:r>
              <a:rPr lang="nb-NO" dirty="0" smtClean="0"/>
              <a:t> </a:t>
            </a:r>
            <a:r>
              <a:rPr lang="nb-NO" dirty="0" err="1" smtClean="0"/>
              <a:t>Kurdish</a:t>
            </a:r>
            <a:r>
              <a:rPr lang="nb-NO" dirty="0" smtClean="0"/>
              <a:t> </a:t>
            </a:r>
            <a:r>
              <a:rPr lang="nb-NO" dirty="0" err="1" smtClean="0"/>
              <a:t>group</a:t>
            </a:r>
            <a:r>
              <a:rPr lang="nb-NO" dirty="0" smtClean="0"/>
              <a:t> and </a:t>
            </a:r>
            <a:r>
              <a:rPr lang="nb-NO" dirty="0" err="1" smtClean="0"/>
              <a:t>assassination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a Friday </a:t>
            </a:r>
            <a:r>
              <a:rPr lang="nb-NO" dirty="0" err="1" smtClean="0"/>
              <a:t>Prayer</a:t>
            </a:r>
            <a:r>
              <a:rPr lang="nb-NO" dirty="0" smtClean="0"/>
              <a:t> Imam</a:t>
            </a:r>
          </a:p>
          <a:p>
            <a:r>
              <a:rPr lang="nb-NO" dirty="0" err="1" smtClean="0"/>
              <a:t>Tortured</a:t>
            </a:r>
            <a:r>
              <a:rPr lang="nb-NO" dirty="0" smtClean="0"/>
              <a:t> to </a:t>
            </a:r>
            <a:r>
              <a:rPr lang="nb-NO" dirty="0" err="1" smtClean="0"/>
              <a:t>give</a:t>
            </a:r>
            <a:r>
              <a:rPr lang="nb-NO" dirty="0" smtClean="0"/>
              <a:t> </a:t>
            </a:r>
            <a:r>
              <a:rPr lang="nb-NO" dirty="0" err="1" smtClean="0"/>
              <a:t>confession</a:t>
            </a:r>
            <a:endParaRPr lang="nb-NO" dirty="0" smtClean="0"/>
          </a:p>
          <a:p>
            <a:r>
              <a:rPr lang="nb-NO" dirty="0" err="1" smtClean="0"/>
              <a:t>Sentenced</a:t>
            </a:r>
            <a:r>
              <a:rPr lang="nb-NO" dirty="0" smtClean="0"/>
              <a:t> to </a:t>
            </a:r>
            <a:r>
              <a:rPr lang="nb-NO" dirty="0" err="1" smtClean="0"/>
              <a:t>death</a:t>
            </a:r>
            <a:r>
              <a:rPr lang="nb-NO" dirty="0" smtClean="0"/>
              <a:t> by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Revolutionary</a:t>
            </a:r>
            <a:r>
              <a:rPr lang="nb-NO" dirty="0" smtClean="0"/>
              <a:t> Court</a:t>
            </a:r>
          </a:p>
          <a:p>
            <a:r>
              <a:rPr lang="nb-NO" dirty="0" err="1" smtClean="0"/>
              <a:t>Their</a:t>
            </a:r>
            <a:r>
              <a:rPr lang="nb-NO" dirty="0" smtClean="0"/>
              <a:t> </a:t>
            </a:r>
            <a:r>
              <a:rPr lang="nb-NO" dirty="0" err="1" smtClean="0"/>
              <a:t>bodies</a:t>
            </a:r>
            <a:r>
              <a:rPr lang="nb-NO" dirty="0" smtClean="0"/>
              <a:t> </a:t>
            </a:r>
            <a:r>
              <a:rPr lang="nb-NO" dirty="0" err="1" smtClean="0"/>
              <a:t>were</a:t>
            </a:r>
            <a:r>
              <a:rPr lang="nb-NO" dirty="0" smtClean="0"/>
              <a:t> </a:t>
            </a:r>
            <a:r>
              <a:rPr lang="nb-NO" dirty="0" err="1" smtClean="0"/>
              <a:t>buried</a:t>
            </a:r>
            <a:r>
              <a:rPr lang="nb-NO" dirty="0" smtClean="0"/>
              <a:t> at an </a:t>
            </a:r>
            <a:r>
              <a:rPr lang="nb-NO" dirty="0" err="1" smtClean="0"/>
              <a:t>undisclosed</a:t>
            </a:r>
            <a:r>
              <a:rPr lang="nb-NO" dirty="0" smtClean="0"/>
              <a:t> </a:t>
            </a:r>
            <a:r>
              <a:rPr lang="nb-NO" dirty="0" err="1" smtClean="0"/>
              <a:t>place</a:t>
            </a:r>
            <a:endParaRPr lang="nb-NO" dirty="0" smtClean="0"/>
          </a:p>
          <a:p>
            <a:endParaRPr lang="nb-NO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64074" y="2132856"/>
            <a:ext cx="5007062" cy="295232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806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Corruption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earth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-180528" y="1716025"/>
            <a:ext cx="3384376" cy="4623816"/>
          </a:xfrm>
        </p:spPr>
        <p:txBody>
          <a:bodyPr>
            <a:normAutofit fontScale="92500" lnSpcReduction="10000"/>
          </a:bodyPr>
          <a:lstStyle/>
          <a:p>
            <a:r>
              <a:rPr lang="nb-NO" b="1" dirty="0" smtClean="0"/>
              <a:t>Karim </a:t>
            </a:r>
            <a:r>
              <a:rPr lang="nb-NO" b="1" dirty="0" err="1" smtClean="0"/>
              <a:t>Zargar</a:t>
            </a:r>
            <a:r>
              <a:rPr lang="nb-NO" dirty="0" smtClean="0"/>
              <a:t>, </a:t>
            </a:r>
            <a:r>
              <a:rPr lang="en-US" dirty="0"/>
              <a:t>former general manager of IRIB's international </a:t>
            </a:r>
            <a:r>
              <a:rPr lang="en-US" dirty="0" smtClean="0"/>
              <a:t>section</a:t>
            </a:r>
          </a:p>
          <a:p>
            <a:r>
              <a:rPr lang="en-US" b="1" dirty="0" smtClean="0"/>
              <a:t>Hanged</a:t>
            </a:r>
            <a:r>
              <a:rPr lang="en-US" dirty="0" smtClean="0"/>
              <a:t> in February 2018</a:t>
            </a:r>
          </a:p>
          <a:p>
            <a:r>
              <a:rPr lang="en-US" dirty="0" smtClean="0"/>
              <a:t>Charged for “Corruption on earth” </a:t>
            </a:r>
            <a:r>
              <a:rPr lang="en-US" b="1" dirty="0" smtClean="0"/>
              <a:t>for establishing a fake spiritual group</a:t>
            </a:r>
            <a:endParaRPr lang="nb-NO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57369" y="1694689"/>
            <a:ext cx="6088160" cy="357722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  <p:sp>
        <p:nvSpPr>
          <p:cNvPr id="9" name="Rectangle 8"/>
          <p:cNvSpPr/>
          <p:nvPr/>
        </p:nvSpPr>
        <p:spPr>
          <a:xfrm>
            <a:off x="4355976" y="5387738"/>
            <a:ext cx="343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hlinkClick r:id="rId3"/>
              </a:rPr>
              <a:t>https://iranhr.net/en/articles/3228/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167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Iran: Still the biggest executioner of juvenile offenders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618856" cy="4623816"/>
          </a:xfrm>
        </p:spPr>
        <p:txBody>
          <a:bodyPr>
            <a:normAutofit/>
          </a:bodyPr>
          <a:lstStyle/>
          <a:p>
            <a:r>
              <a:rPr lang="nb-NO" dirty="0" smtClean="0"/>
              <a:t>2014: 17 juveniles </a:t>
            </a:r>
            <a:r>
              <a:rPr lang="nb-NO" dirty="0" err="1" smtClean="0"/>
              <a:t>executed</a:t>
            </a:r>
            <a:endParaRPr lang="en-US" dirty="0" smtClean="0"/>
          </a:p>
          <a:p>
            <a:r>
              <a:rPr lang="en-US" dirty="0" smtClean="0"/>
              <a:t>2015:  3  juveniles executed</a:t>
            </a:r>
          </a:p>
          <a:p>
            <a:r>
              <a:rPr lang="nb-NO" dirty="0" smtClean="0"/>
              <a:t>2016:  5  juveniles </a:t>
            </a:r>
            <a:r>
              <a:rPr lang="nb-NO" dirty="0" err="1" smtClean="0"/>
              <a:t>executed</a:t>
            </a:r>
            <a:endParaRPr lang="nb-NO" dirty="0" smtClean="0"/>
          </a:p>
          <a:p>
            <a:r>
              <a:rPr lang="nb-NO" dirty="0" smtClean="0"/>
              <a:t>2017:  5  juveniles </a:t>
            </a:r>
            <a:r>
              <a:rPr lang="nb-NO" dirty="0" err="1" smtClean="0"/>
              <a:t>executed</a:t>
            </a:r>
            <a:endParaRPr lang="nb-NO" dirty="0" smtClean="0"/>
          </a:p>
          <a:p>
            <a:r>
              <a:rPr lang="nb-NO" dirty="0" smtClean="0"/>
              <a:t>2018:  </a:t>
            </a:r>
            <a:r>
              <a:rPr lang="nb-NO" dirty="0" smtClean="0"/>
              <a:t>7  </a:t>
            </a:r>
            <a:r>
              <a:rPr lang="nb-NO" dirty="0" smtClean="0"/>
              <a:t>juveniles </a:t>
            </a:r>
            <a:r>
              <a:rPr lang="nb-NO" dirty="0" err="1" smtClean="0"/>
              <a:t>executed</a:t>
            </a:r>
            <a:endParaRPr lang="nb-NO" dirty="0" smtClean="0"/>
          </a:p>
          <a:p>
            <a:r>
              <a:rPr lang="nb-NO" dirty="0" smtClean="0"/>
              <a:t>2019: 2 juveniles </a:t>
            </a:r>
            <a:r>
              <a:rPr lang="nb-NO" dirty="0" err="1" smtClean="0"/>
              <a:t>executed</a:t>
            </a:r>
            <a:r>
              <a:rPr lang="nb-NO" dirty="0" smtClean="0"/>
              <a:t>- </a:t>
            </a:r>
            <a:r>
              <a:rPr lang="nb-NO" dirty="0" err="1" smtClean="0"/>
              <a:t>several</a:t>
            </a:r>
            <a:r>
              <a:rPr lang="nb-NO" dirty="0" smtClean="0"/>
              <a:t> in </a:t>
            </a:r>
            <a:r>
              <a:rPr lang="nb-NO" dirty="0" err="1" smtClean="0"/>
              <a:t>danger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execution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5" t="-1243" r="26294" b="1243"/>
          <a:stretch/>
        </p:blipFill>
        <p:spPr bwMode="auto">
          <a:xfrm>
            <a:off x="5589638" y="1988840"/>
            <a:ext cx="2877089" cy="328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56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6664" r="23796"/>
          <a:stretch/>
        </p:blipFill>
        <p:spPr>
          <a:xfrm>
            <a:off x="4875976" y="1430524"/>
            <a:ext cx="3784134" cy="4488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Juvenile </a:t>
            </a:r>
            <a:r>
              <a:rPr lang="nb-NO" dirty="0" err="1" smtClean="0"/>
              <a:t>offender</a:t>
            </a:r>
            <a:r>
              <a:rPr lang="nb-NO" dirty="0" smtClean="0"/>
              <a:t> in </a:t>
            </a:r>
            <a:r>
              <a:rPr lang="nb-NO" dirty="0" err="1" smtClean="0"/>
              <a:t>danger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execution</a:t>
            </a:r>
            <a:endParaRPr lang="nb-NO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r="80516" b="72423"/>
          <a:stretch/>
        </p:blipFill>
        <p:spPr>
          <a:xfrm>
            <a:off x="4860032" y="1476876"/>
            <a:ext cx="1127481" cy="123204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844824"/>
            <a:ext cx="4392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Arrested </a:t>
            </a:r>
            <a:r>
              <a:rPr lang="nb-NO" sz="2400" dirty="0" err="1" smtClean="0"/>
              <a:t>following</a:t>
            </a:r>
            <a:r>
              <a:rPr lang="nb-NO" sz="2400" dirty="0" smtClean="0"/>
              <a:t> a gang fight </a:t>
            </a:r>
            <a:r>
              <a:rPr lang="nb-NO" sz="2400" dirty="0" err="1" smtClean="0"/>
              <a:t>when</a:t>
            </a:r>
            <a:r>
              <a:rPr lang="nb-NO" sz="2400" dirty="0" smtClean="0"/>
              <a:t> </a:t>
            </a:r>
            <a:r>
              <a:rPr lang="nb-NO" sz="2400" dirty="0" err="1" smtClean="0"/>
              <a:t>he</a:t>
            </a:r>
            <a:r>
              <a:rPr lang="nb-NO" sz="2400" dirty="0" smtClean="0"/>
              <a:t> </a:t>
            </a:r>
            <a:r>
              <a:rPr lang="nb-NO" sz="2400" dirty="0" err="1" smtClean="0"/>
              <a:t>was</a:t>
            </a:r>
            <a:r>
              <a:rPr lang="nb-NO" sz="2400" dirty="0" smtClean="0"/>
              <a:t> 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One person </a:t>
            </a:r>
            <a:r>
              <a:rPr lang="nb-NO" sz="2400" dirty="0" err="1" smtClean="0"/>
              <a:t>died</a:t>
            </a:r>
            <a:r>
              <a:rPr lang="nb-NO" sz="2400" dirty="0" smtClean="0"/>
              <a:t> as a </a:t>
            </a:r>
            <a:r>
              <a:rPr lang="nb-NO" sz="2400" dirty="0" err="1" smtClean="0"/>
              <a:t>result</a:t>
            </a:r>
            <a:r>
              <a:rPr lang="nb-NO" sz="2400" dirty="0" smtClean="0"/>
              <a:t> </a:t>
            </a:r>
            <a:r>
              <a:rPr lang="nb-NO" sz="2400" dirty="0" err="1" smtClean="0"/>
              <a:t>of</a:t>
            </a:r>
            <a:r>
              <a:rPr lang="nb-NO" sz="2400" dirty="0" smtClean="0"/>
              <a:t> injuries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No </a:t>
            </a:r>
            <a:r>
              <a:rPr lang="nb-NO" sz="2400" dirty="0" err="1" smtClean="0"/>
              <a:t>evidence</a:t>
            </a:r>
            <a:r>
              <a:rPr lang="nb-NO" sz="2400" dirty="0" smtClean="0"/>
              <a:t> </a:t>
            </a:r>
            <a:r>
              <a:rPr lang="nb-NO" sz="2400" dirty="0" err="1" smtClean="0"/>
              <a:t>who</a:t>
            </a:r>
            <a:r>
              <a:rPr lang="nb-NO" sz="2400" dirty="0" smtClean="0"/>
              <a:t> </a:t>
            </a:r>
            <a:r>
              <a:rPr lang="nb-NO" sz="2400" dirty="0" err="1" smtClean="0"/>
              <a:t>was</a:t>
            </a:r>
            <a:r>
              <a:rPr lang="nb-NO" sz="2400" dirty="0" smtClean="0"/>
              <a:t> </a:t>
            </a:r>
            <a:r>
              <a:rPr lang="nb-NO" sz="2400" dirty="0" err="1" smtClean="0"/>
              <a:t>responsible</a:t>
            </a:r>
            <a:r>
              <a:rPr lang="nb-NO" sz="2400" dirty="0" smtClean="0"/>
              <a:t> for </a:t>
            </a:r>
            <a:r>
              <a:rPr lang="nb-NO" sz="2400" dirty="0" err="1" smtClean="0"/>
              <a:t>the</a:t>
            </a:r>
            <a:r>
              <a:rPr lang="nb-NO" sz="2400" dirty="0" smtClean="0"/>
              <a:t> fatal </a:t>
            </a:r>
            <a:r>
              <a:rPr lang="nb-NO" sz="2400" dirty="0" err="1" smtClean="0"/>
              <a:t>blow</a:t>
            </a: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err="1" smtClean="0"/>
              <a:t>Had</a:t>
            </a:r>
            <a:r>
              <a:rPr lang="nb-NO" sz="2400" dirty="0" smtClean="0"/>
              <a:t> </a:t>
            </a:r>
            <a:r>
              <a:rPr lang="nb-NO" sz="2400" dirty="0" err="1" smtClean="0"/>
              <a:t>been</a:t>
            </a:r>
            <a:r>
              <a:rPr lang="nb-NO" sz="2400" dirty="0" smtClean="0"/>
              <a:t> </a:t>
            </a:r>
            <a:r>
              <a:rPr lang="nb-NO" sz="2400" dirty="0" err="1" smtClean="0"/>
              <a:t>drinking</a:t>
            </a:r>
            <a:r>
              <a:rPr lang="nb-NO" sz="2400" dirty="0" smtClean="0"/>
              <a:t> </a:t>
            </a:r>
            <a:r>
              <a:rPr lang="nb-NO" sz="2400" dirty="0" err="1" smtClean="0"/>
              <a:t>alcohol</a:t>
            </a: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err="1" smtClean="0"/>
              <a:t>Sentenced</a:t>
            </a:r>
            <a:r>
              <a:rPr lang="nb-NO" sz="2400" dirty="0" smtClean="0"/>
              <a:t> to 74 </a:t>
            </a:r>
            <a:r>
              <a:rPr lang="nb-NO" sz="2400" dirty="0" err="1" smtClean="0"/>
              <a:t>lashes</a:t>
            </a:r>
            <a:r>
              <a:rPr lang="nb-NO" sz="2400" dirty="0" smtClean="0"/>
              <a:t> for </a:t>
            </a:r>
            <a:r>
              <a:rPr lang="nb-NO" sz="2400" dirty="0" err="1" smtClean="0"/>
              <a:t>alcohol</a:t>
            </a:r>
            <a:r>
              <a:rPr lang="nb-NO" sz="2400" dirty="0" smtClean="0"/>
              <a:t> </a:t>
            </a:r>
            <a:r>
              <a:rPr lang="nb-NO" sz="2400" dirty="0" err="1" smtClean="0"/>
              <a:t>consumption</a:t>
            </a: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err="1" smtClean="0"/>
              <a:t>Sentenced</a:t>
            </a:r>
            <a:r>
              <a:rPr lang="nb-NO" sz="2400" dirty="0" smtClean="0"/>
              <a:t> to </a:t>
            </a:r>
            <a:r>
              <a:rPr lang="nb-NO" sz="2400" dirty="0" err="1" smtClean="0"/>
              <a:t>retribution</a:t>
            </a:r>
            <a:r>
              <a:rPr lang="nb-NO" sz="2400" dirty="0" smtClean="0"/>
              <a:t> </a:t>
            </a:r>
            <a:r>
              <a:rPr lang="nb-NO" sz="2400" dirty="0" err="1" smtClean="0"/>
              <a:t>death</a:t>
            </a:r>
            <a:r>
              <a:rPr lang="nb-NO" sz="2400" dirty="0" smtClean="0"/>
              <a:t> </a:t>
            </a:r>
            <a:r>
              <a:rPr lang="nb-NO" sz="2400" dirty="0" err="1" smtClean="0"/>
              <a:t>penalty</a:t>
            </a:r>
            <a:r>
              <a:rPr lang="nb-NO" sz="2400" dirty="0" smtClean="0"/>
              <a:t> for </a:t>
            </a:r>
            <a:r>
              <a:rPr lang="nb-NO" sz="2400" dirty="0" err="1" smtClean="0"/>
              <a:t>murder</a:t>
            </a: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4208424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Public </a:t>
            </a:r>
            <a:r>
              <a:rPr lang="nb-NO" dirty="0" err="1" smtClean="0"/>
              <a:t>Executions</a:t>
            </a:r>
            <a:r>
              <a:rPr lang="nb-NO" dirty="0" smtClean="0"/>
              <a:t>: More </a:t>
            </a:r>
            <a:r>
              <a:rPr lang="nb-NO" dirty="0" err="1" smtClean="0"/>
              <a:t>tha</a:t>
            </a:r>
            <a:r>
              <a:rPr lang="nb-NO" dirty="0" smtClean="0"/>
              <a:t> n 180 </a:t>
            </a:r>
            <a:r>
              <a:rPr lang="nb-NO" dirty="0" err="1" smtClean="0"/>
              <a:t>public</a:t>
            </a:r>
            <a:r>
              <a:rPr lang="nb-NO" dirty="0" smtClean="0"/>
              <a:t> </a:t>
            </a:r>
            <a:r>
              <a:rPr lang="nb-NO" dirty="0" err="1" smtClean="0"/>
              <a:t>executions</a:t>
            </a:r>
            <a:r>
              <a:rPr lang="nb-NO" dirty="0" smtClean="0"/>
              <a:t> </a:t>
            </a:r>
            <a:r>
              <a:rPr lang="nb-NO" dirty="0" err="1" smtClean="0"/>
              <a:t>since</a:t>
            </a:r>
            <a:r>
              <a:rPr lang="nb-NO" dirty="0" smtClean="0"/>
              <a:t> 2014  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3538736" cy="4623816"/>
          </a:xfrm>
        </p:spPr>
        <p:txBody>
          <a:bodyPr/>
          <a:lstStyle/>
          <a:p>
            <a:r>
              <a:rPr lang="nb-NO" dirty="0" smtClean="0"/>
              <a:t>13 </a:t>
            </a:r>
            <a:r>
              <a:rPr lang="nb-NO" dirty="0" err="1" smtClean="0"/>
              <a:t>public</a:t>
            </a:r>
            <a:r>
              <a:rPr lang="nb-NO" dirty="0" smtClean="0"/>
              <a:t> </a:t>
            </a:r>
            <a:r>
              <a:rPr lang="nb-NO" dirty="0" err="1" smtClean="0"/>
              <a:t>executions</a:t>
            </a:r>
            <a:r>
              <a:rPr lang="nb-NO" dirty="0" smtClean="0"/>
              <a:t> in 2018</a:t>
            </a:r>
          </a:p>
          <a:p>
            <a:r>
              <a:rPr lang="nb-NO" dirty="0" smtClean="0"/>
              <a:t>So far </a:t>
            </a:r>
            <a:r>
              <a:rPr lang="nb-NO" dirty="0" smtClean="0"/>
              <a:t>11 </a:t>
            </a:r>
            <a:r>
              <a:rPr lang="nb-NO" dirty="0" err="1" smtClean="0"/>
              <a:t>public</a:t>
            </a:r>
            <a:r>
              <a:rPr lang="nb-NO" dirty="0" smtClean="0"/>
              <a:t> </a:t>
            </a:r>
            <a:r>
              <a:rPr lang="nb-NO" dirty="0" err="1" smtClean="0"/>
              <a:t>executions</a:t>
            </a:r>
            <a:r>
              <a:rPr lang="nb-NO" dirty="0" smtClean="0"/>
              <a:t> in 2019</a:t>
            </a:r>
          </a:p>
          <a:p>
            <a:r>
              <a:rPr lang="nb-NO" dirty="0" err="1" smtClean="0"/>
              <a:t>Often</a:t>
            </a:r>
            <a:r>
              <a:rPr lang="nb-NO" dirty="0" smtClean="0"/>
              <a:t> </a:t>
            </a:r>
            <a:r>
              <a:rPr lang="nb-NO" dirty="0" err="1" smtClean="0"/>
              <a:t>children</a:t>
            </a:r>
            <a:r>
              <a:rPr lang="nb-NO" dirty="0" smtClean="0"/>
              <a:t> </a:t>
            </a:r>
            <a:r>
              <a:rPr lang="nb-NO" dirty="0" err="1" smtClean="0"/>
              <a:t>watcing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execution</a:t>
            </a:r>
            <a:r>
              <a:rPr lang="nb-NO" dirty="0" smtClean="0"/>
              <a:t> scene</a:t>
            </a:r>
          </a:p>
          <a:p>
            <a:endParaRPr lang="nb-NO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9837" y="1988840"/>
            <a:ext cx="3313988" cy="395603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803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Public </a:t>
            </a:r>
            <a:r>
              <a:rPr lang="nb-NO" dirty="0" err="1" smtClean="0"/>
              <a:t>Executions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1520" y="1773936"/>
            <a:ext cx="3096344" cy="4623816"/>
          </a:xfrm>
        </p:spPr>
        <p:txBody>
          <a:bodyPr>
            <a:normAutofit/>
          </a:bodyPr>
          <a:lstStyle/>
          <a:p>
            <a:r>
              <a:rPr lang="nb-NO" dirty="0" err="1" smtClean="0"/>
              <a:t>Execution</a:t>
            </a:r>
            <a:r>
              <a:rPr lang="nb-NO" dirty="0" smtClean="0"/>
              <a:t> in a </a:t>
            </a:r>
            <a:r>
              <a:rPr lang="nb-NO" dirty="0" err="1" smtClean="0"/>
              <a:t>residential</a:t>
            </a:r>
            <a:r>
              <a:rPr lang="nb-NO" dirty="0" smtClean="0"/>
              <a:t> area in Shiraz- A </a:t>
            </a:r>
            <a:r>
              <a:rPr lang="nb-NO" dirty="0" err="1" smtClean="0"/>
              <a:t>dozen</a:t>
            </a:r>
            <a:r>
              <a:rPr lang="nb-NO" dirty="0" smtClean="0"/>
              <a:t> </a:t>
            </a:r>
            <a:r>
              <a:rPr lang="nb-NO" dirty="0" err="1" smtClean="0"/>
              <a:t>children</a:t>
            </a:r>
            <a:r>
              <a:rPr lang="nb-NO" dirty="0" smtClean="0"/>
              <a:t> </a:t>
            </a:r>
            <a:r>
              <a:rPr lang="nb-NO" dirty="0" err="1" smtClean="0"/>
              <a:t>between</a:t>
            </a:r>
            <a:r>
              <a:rPr lang="nb-NO" dirty="0" smtClean="0"/>
              <a:t> 4 and 13 </a:t>
            </a:r>
            <a:r>
              <a:rPr lang="nb-NO" dirty="0" err="1" smtClean="0"/>
              <a:t>year</a:t>
            </a:r>
            <a:r>
              <a:rPr lang="nb-NO" dirty="0" smtClean="0"/>
              <a:t> </a:t>
            </a:r>
            <a:r>
              <a:rPr lang="nb-NO" dirty="0" err="1" smtClean="0"/>
              <a:t>old</a:t>
            </a:r>
            <a:r>
              <a:rPr lang="nb-NO" dirty="0" smtClean="0"/>
              <a:t> </a:t>
            </a:r>
            <a:r>
              <a:rPr lang="nb-NO" dirty="0" err="1" smtClean="0"/>
              <a:t>watching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scene, </a:t>
            </a:r>
            <a:r>
              <a:rPr lang="nb-NO" dirty="0" err="1" smtClean="0"/>
              <a:t>according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official</a:t>
            </a:r>
            <a:r>
              <a:rPr lang="nb-NO" dirty="0" smtClean="0"/>
              <a:t> </a:t>
            </a:r>
            <a:r>
              <a:rPr lang="nb-NO" dirty="0" err="1" smtClean="0"/>
              <a:t>news</a:t>
            </a:r>
            <a:r>
              <a:rPr lang="nb-NO" dirty="0" smtClean="0"/>
              <a:t> </a:t>
            </a:r>
            <a:r>
              <a:rPr lang="nb-NO" dirty="0" err="1" smtClean="0"/>
              <a:t>agency</a:t>
            </a:r>
            <a:endParaRPr lang="nb-NO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22612" y="1988840"/>
            <a:ext cx="5164188" cy="344279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897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A839C-B110-4296-BC6A-498D8F58BCBD}" type="datetime1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12/09/2019</a:t>
            </a:fld>
            <a:endParaRPr lang="nb-NO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IRAN HUMAN RIGHTS, www.iranhr.net                                                                                             Tel: +47 91742177    mail@iranhr.net</a:t>
            </a:r>
            <a:endParaRPr lang="nb-NO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657" t="4500" r="29919"/>
          <a:stretch/>
        </p:blipFill>
        <p:spPr>
          <a:xfrm>
            <a:off x="899592" y="1"/>
            <a:ext cx="7632848" cy="667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1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Strategies</a:t>
            </a:r>
            <a:r>
              <a:rPr lang="nb-NO" dirty="0" smtClean="0"/>
              <a:t> to </a:t>
            </a:r>
            <a:r>
              <a:rPr lang="nb-NO" dirty="0" err="1" smtClean="0"/>
              <a:t>restrict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death</a:t>
            </a:r>
            <a:r>
              <a:rPr lang="nb-NO" dirty="0" smtClean="0"/>
              <a:t> </a:t>
            </a:r>
            <a:r>
              <a:rPr lang="nb-NO" dirty="0" err="1" smtClean="0"/>
              <a:t>penalty</a:t>
            </a:r>
            <a:r>
              <a:rPr lang="nb-NO" dirty="0" smtClean="0"/>
              <a:t> in Iran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Sustained</a:t>
            </a:r>
            <a:r>
              <a:rPr lang="nb-NO" dirty="0" smtClean="0"/>
              <a:t> </a:t>
            </a:r>
            <a:r>
              <a:rPr lang="nb-NO" dirty="0" err="1" smtClean="0"/>
              <a:t>international</a:t>
            </a:r>
            <a:r>
              <a:rPr lang="nb-NO" dirty="0" smtClean="0"/>
              <a:t> </a:t>
            </a:r>
            <a:r>
              <a:rPr lang="nb-NO" dirty="0" err="1" smtClean="0"/>
              <a:t>pressure</a:t>
            </a:r>
            <a:endParaRPr lang="nb-NO" dirty="0" smtClean="0"/>
          </a:p>
          <a:p>
            <a:r>
              <a:rPr lang="nb-NO" dirty="0" smtClean="0"/>
              <a:t>Empowerment and </a:t>
            </a:r>
            <a:r>
              <a:rPr lang="nb-NO" dirty="0" err="1" smtClean="0"/>
              <a:t>mobilization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civil</a:t>
            </a:r>
            <a:r>
              <a:rPr lang="nb-NO" dirty="0" smtClean="0"/>
              <a:t> </a:t>
            </a:r>
            <a:r>
              <a:rPr lang="nb-NO" dirty="0" err="1" smtClean="0"/>
              <a:t>society</a:t>
            </a:r>
            <a:endParaRPr lang="nb-NO" dirty="0" smtClean="0"/>
          </a:p>
          <a:p>
            <a:r>
              <a:rPr lang="nb-NO" dirty="0" smtClean="0"/>
              <a:t>International </a:t>
            </a:r>
            <a:r>
              <a:rPr lang="nb-NO" dirty="0" err="1" smtClean="0"/>
              <a:t>community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smtClean="0"/>
              <a:t>play an </a:t>
            </a:r>
            <a:r>
              <a:rPr lang="nb-NO" dirty="0" err="1" smtClean="0"/>
              <a:t>essential</a:t>
            </a:r>
            <a:r>
              <a:rPr lang="nb-NO" dirty="0" smtClean="0"/>
              <a:t> </a:t>
            </a:r>
            <a:r>
              <a:rPr lang="nb-NO" dirty="0" err="1" smtClean="0"/>
              <a:t>role</a:t>
            </a:r>
            <a:r>
              <a:rPr lang="nb-NO" dirty="0" smtClean="0"/>
              <a:t>, </a:t>
            </a:r>
            <a:r>
              <a:rPr lang="nb-NO" dirty="0" err="1" smtClean="0"/>
              <a:t>where</a:t>
            </a:r>
            <a:r>
              <a:rPr lang="nb-NO" dirty="0" smtClean="0"/>
              <a:t> </a:t>
            </a:r>
            <a:r>
              <a:rPr lang="nb-NO" dirty="0" smtClean="0"/>
              <a:t>UPR is an </a:t>
            </a:r>
            <a:r>
              <a:rPr lang="nb-NO" dirty="0" err="1" smtClean="0"/>
              <a:t>important</a:t>
            </a:r>
            <a:r>
              <a:rPr lang="nb-NO" dirty="0" smtClean="0"/>
              <a:t> </a:t>
            </a:r>
            <a:r>
              <a:rPr lang="nb-NO" dirty="0" err="1" smtClean="0"/>
              <a:t>mechanism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7583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Iran Human Rights (IHR)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256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Non-partisan NGO committed to promotion of the human rights, founded in 2005</a:t>
            </a:r>
            <a:endParaRPr lang="en-US" dirty="0" smtClean="0"/>
          </a:p>
          <a:p>
            <a:r>
              <a:rPr lang="nb-NO" dirty="0" err="1" smtClean="0"/>
              <a:t>Broad</a:t>
            </a:r>
            <a:r>
              <a:rPr lang="nb-NO" dirty="0" smtClean="0"/>
              <a:t> </a:t>
            </a:r>
            <a:r>
              <a:rPr lang="nb-NO" dirty="0" err="1" smtClean="0"/>
              <a:t>network</a:t>
            </a:r>
            <a:r>
              <a:rPr lang="nb-NO" dirty="0" smtClean="0"/>
              <a:t> </a:t>
            </a:r>
            <a:r>
              <a:rPr lang="nb-NO" dirty="0" err="1" smtClean="0"/>
              <a:t>inside</a:t>
            </a:r>
            <a:r>
              <a:rPr lang="nb-NO" dirty="0" smtClean="0"/>
              <a:t> Iran</a:t>
            </a:r>
          </a:p>
          <a:p>
            <a:r>
              <a:rPr lang="nb-NO" dirty="0" err="1" smtClean="0"/>
              <a:t>Abolition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death</a:t>
            </a:r>
            <a:r>
              <a:rPr lang="nb-NO" dirty="0" smtClean="0"/>
              <a:t> </a:t>
            </a:r>
            <a:r>
              <a:rPr lang="nb-NO" dirty="0" err="1" smtClean="0"/>
              <a:t>penalty</a:t>
            </a:r>
            <a:r>
              <a:rPr lang="nb-NO" dirty="0" smtClean="0"/>
              <a:t>, </a:t>
            </a:r>
            <a:r>
              <a:rPr lang="nb-NO" dirty="0" err="1" smtClean="0"/>
              <a:t>raising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legal </a:t>
            </a:r>
            <a:r>
              <a:rPr lang="nb-NO" dirty="0" err="1" smtClean="0"/>
              <a:t>debate</a:t>
            </a:r>
            <a:r>
              <a:rPr lang="nb-NO" dirty="0" smtClean="0"/>
              <a:t>, </a:t>
            </a:r>
            <a:r>
              <a:rPr lang="nb-NO" dirty="0" err="1" smtClean="0"/>
              <a:t>defending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human </a:t>
            </a:r>
            <a:r>
              <a:rPr lang="nb-NO" dirty="0" err="1" smtClean="0"/>
              <a:t>rights</a:t>
            </a:r>
            <a:r>
              <a:rPr lang="nb-NO" dirty="0" smtClean="0"/>
              <a:t> </a:t>
            </a:r>
            <a:r>
              <a:rPr lang="nb-NO" dirty="0" err="1" smtClean="0"/>
              <a:t>defenders</a:t>
            </a:r>
            <a:r>
              <a:rPr lang="nb-NO" dirty="0" smtClean="0"/>
              <a:t>, </a:t>
            </a:r>
            <a:r>
              <a:rPr lang="nb-NO" dirty="0" err="1" smtClean="0"/>
              <a:t>empowerment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civil</a:t>
            </a:r>
            <a:r>
              <a:rPr lang="nb-NO" dirty="0" smtClean="0"/>
              <a:t> </a:t>
            </a:r>
            <a:r>
              <a:rPr lang="nb-NO" dirty="0" err="1" smtClean="0"/>
              <a:t>society</a:t>
            </a:r>
            <a:endParaRPr lang="en-US" dirty="0" smtClean="0"/>
          </a:p>
          <a:p>
            <a:r>
              <a:rPr lang="en-US" dirty="0" smtClean="0"/>
              <a:t>Member of the Steering Committee of World Coalition against the Death penalty (WCADP)</a:t>
            </a:r>
          </a:p>
          <a:p>
            <a:r>
              <a:rPr lang="en-US" dirty="0" smtClean="0"/>
              <a:t>Member of Impact Iran</a:t>
            </a:r>
          </a:p>
          <a:p>
            <a:r>
              <a:rPr lang="en-US" dirty="0"/>
              <a:t>i</a:t>
            </a:r>
            <a:r>
              <a:rPr lang="en-US" dirty="0" smtClean="0"/>
              <a:t>ranhr.net</a:t>
            </a:r>
          </a:p>
          <a:p>
            <a:r>
              <a:rPr lang="en-US" dirty="0" smtClean="0"/>
              <a:t>Twitter: @</a:t>
            </a:r>
            <a:r>
              <a:rPr lang="en-US" dirty="0" err="1" smtClean="0"/>
              <a:t>iranhr</a:t>
            </a:r>
            <a:r>
              <a:rPr lang="en-US" dirty="0" smtClean="0"/>
              <a:t> / @</a:t>
            </a:r>
            <a:r>
              <a:rPr lang="en-US" dirty="0" err="1" smtClean="0"/>
              <a:t>IHRights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377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UPR </a:t>
            </a:r>
            <a:r>
              <a:rPr lang="nb-NO" dirty="0" err="1" smtClean="0"/>
              <a:t>recommendations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Juvenile </a:t>
            </a:r>
            <a:r>
              <a:rPr lang="nb-NO" dirty="0" err="1" smtClean="0"/>
              <a:t>executions</a:t>
            </a:r>
            <a:endParaRPr lang="nb-NO" dirty="0" smtClean="0"/>
          </a:p>
          <a:p>
            <a:r>
              <a:rPr lang="nb-NO" dirty="0" smtClean="0"/>
              <a:t>Public </a:t>
            </a:r>
            <a:r>
              <a:rPr lang="nb-NO" dirty="0" err="1" smtClean="0"/>
              <a:t>executions</a:t>
            </a:r>
            <a:endParaRPr lang="nb-NO" dirty="0" smtClean="0"/>
          </a:p>
          <a:p>
            <a:r>
              <a:rPr lang="nb-NO" dirty="0" err="1" smtClean="0"/>
              <a:t>Distinction</a:t>
            </a:r>
            <a:r>
              <a:rPr lang="nb-NO" dirty="0" smtClean="0"/>
              <a:t> </a:t>
            </a:r>
            <a:r>
              <a:rPr lang="nb-NO" dirty="0" err="1" smtClean="0"/>
              <a:t>between</a:t>
            </a:r>
            <a:r>
              <a:rPr lang="nb-NO" dirty="0" smtClean="0"/>
              <a:t> pre-</a:t>
            </a:r>
            <a:r>
              <a:rPr lang="nb-NO" dirty="0" err="1" smtClean="0"/>
              <a:t>meditated</a:t>
            </a:r>
            <a:r>
              <a:rPr lang="nb-NO" dirty="0" smtClean="0"/>
              <a:t> and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murder</a:t>
            </a:r>
            <a:r>
              <a:rPr lang="nb-NO" dirty="0" smtClean="0"/>
              <a:t> cases</a:t>
            </a:r>
          </a:p>
          <a:p>
            <a:r>
              <a:rPr lang="nb-NO" dirty="0" err="1" smtClean="0"/>
              <a:t>Recommendations</a:t>
            </a:r>
            <a:r>
              <a:rPr lang="nb-NO" dirty="0" smtClean="0"/>
              <a:t> in support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lawyers</a:t>
            </a:r>
            <a:r>
              <a:rPr lang="nb-NO" dirty="0" smtClean="0"/>
              <a:t> and human </a:t>
            </a:r>
            <a:r>
              <a:rPr lang="nb-NO" dirty="0" err="1" smtClean="0"/>
              <a:t>rights</a:t>
            </a:r>
            <a:r>
              <a:rPr lang="nb-NO" dirty="0" smtClean="0"/>
              <a:t> </a:t>
            </a:r>
            <a:r>
              <a:rPr lang="nb-NO" dirty="0" err="1" smtClean="0"/>
              <a:t>defenders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5612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Documentation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executions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402832" cy="4623816"/>
          </a:xfrm>
        </p:spPr>
        <p:txBody>
          <a:bodyPr/>
          <a:lstStyle/>
          <a:p>
            <a:r>
              <a:rPr lang="nb-NO" dirty="0" err="1" smtClean="0"/>
              <a:t>Official</a:t>
            </a:r>
            <a:r>
              <a:rPr lang="nb-NO" dirty="0" smtClean="0"/>
              <a:t> media, </a:t>
            </a:r>
            <a:r>
              <a:rPr lang="nb-NO" dirty="0" err="1" smtClean="0"/>
              <a:t>websites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judiciary</a:t>
            </a:r>
            <a:endParaRPr lang="nb-NO" dirty="0" smtClean="0"/>
          </a:p>
          <a:p>
            <a:r>
              <a:rPr lang="nb-NO" dirty="0" smtClean="0"/>
              <a:t>Families, </a:t>
            </a:r>
            <a:r>
              <a:rPr lang="nb-NO" dirty="0" err="1" smtClean="0"/>
              <a:t>lawyers</a:t>
            </a:r>
            <a:endParaRPr lang="nb-NO" dirty="0" smtClean="0"/>
          </a:p>
          <a:p>
            <a:r>
              <a:rPr lang="nb-NO" dirty="0" smtClean="0"/>
              <a:t>Sources </a:t>
            </a:r>
            <a:r>
              <a:rPr lang="nb-NO" dirty="0" err="1" smtClean="0"/>
              <a:t>within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prisons</a:t>
            </a:r>
          </a:p>
          <a:p>
            <a:r>
              <a:rPr lang="nb-NO" dirty="0" err="1" smtClean="0"/>
              <a:t>Other</a:t>
            </a:r>
            <a:r>
              <a:rPr lang="nb-NO" dirty="0" smtClean="0"/>
              <a:t> human </a:t>
            </a:r>
            <a:r>
              <a:rPr lang="nb-NO" dirty="0" err="1" smtClean="0"/>
              <a:t>rights</a:t>
            </a:r>
            <a:r>
              <a:rPr lang="nb-NO" dirty="0" smtClean="0"/>
              <a:t> </a:t>
            </a:r>
            <a:r>
              <a:rPr lang="nb-NO" dirty="0" err="1" smtClean="0"/>
              <a:t>groups</a:t>
            </a:r>
            <a:endParaRPr lang="nb-NO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32672" y="2637571"/>
            <a:ext cx="4038600" cy="309568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49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273 </a:t>
            </a:r>
            <a:r>
              <a:rPr lang="nb-NO" dirty="0" err="1" smtClean="0"/>
              <a:t>executions</a:t>
            </a:r>
            <a:r>
              <a:rPr lang="nb-NO" dirty="0" smtClean="0"/>
              <a:t>- 66% not </a:t>
            </a:r>
            <a:r>
              <a:rPr lang="nb-NO" dirty="0" err="1" smtClean="0"/>
              <a:t>announced</a:t>
            </a:r>
            <a:r>
              <a:rPr lang="nb-NO" dirty="0" smtClean="0"/>
              <a:t> by </a:t>
            </a:r>
            <a:r>
              <a:rPr lang="nb-NO" dirty="0" err="1" smtClean="0"/>
              <a:t>official</a:t>
            </a:r>
            <a:r>
              <a:rPr lang="nb-NO" dirty="0" smtClean="0"/>
              <a:t> </a:t>
            </a:r>
            <a:r>
              <a:rPr lang="nb-NO" dirty="0" err="1" smtClean="0"/>
              <a:t>sources</a:t>
            </a:r>
            <a:r>
              <a:rPr lang="nb-NO" dirty="0" smtClean="0"/>
              <a:t> (2018)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037"/>
          <a:stretch/>
        </p:blipFill>
        <p:spPr>
          <a:xfrm>
            <a:off x="508252" y="1408176"/>
            <a:ext cx="7892648" cy="46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7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273 </a:t>
            </a:r>
            <a:r>
              <a:rPr lang="nb-NO" dirty="0" err="1" smtClean="0"/>
              <a:t>executions</a:t>
            </a:r>
            <a:r>
              <a:rPr lang="nb-NO" dirty="0" smtClean="0"/>
              <a:t> - </a:t>
            </a:r>
            <a:r>
              <a:rPr lang="nb-NO" dirty="0" smtClean="0"/>
              <a:t>66% not </a:t>
            </a:r>
            <a:r>
              <a:rPr lang="nb-NO" dirty="0" err="1" smtClean="0"/>
              <a:t>announced</a:t>
            </a:r>
            <a:r>
              <a:rPr lang="nb-NO" dirty="0" smtClean="0"/>
              <a:t> by </a:t>
            </a:r>
            <a:r>
              <a:rPr lang="nb-NO" dirty="0" err="1" smtClean="0"/>
              <a:t>official</a:t>
            </a:r>
            <a:r>
              <a:rPr lang="nb-NO" dirty="0" smtClean="0"/>
              <a:t> </a:t>
            </a:r>
            <a:r>
              <a:rPr lang="nb-NO" dirty="0" err="1" smtClean="0"/>
              <a:t>sources</a:t>
            </a:r>
            <a:r>
              <a:rPr lang="nb-NO" dirty="0" smtClean="0"/>
              <a:t> (2018)</a:t>
            </a:r>
            <a:endParaRPr lang="nb-NO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457200" y="2722663"/>
            <a:ext cx="4038600" cy="272553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b-NO" sz="3200" b="1" dirty="0" smtClean="0"/>
              <a:t>THE ACTUAL NUMBER IS PROBABLY MUCH HIGHER!</a:t>
            </a:r>
            <a:endParaRPr lang="nb-NO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9864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What</a:t>
            </a:r>
            <a:r>
              <a:rPr lang="nb-NO" dirty="0" smtClean="0"/>
              <a:t> has </a:t>
            </a:r>
            <a:r>
              <a:rPr lang="nb-NO" dirty="0" err="1" smtClean="0"/>
              <a:t>happened</a:t>
            </a:r>
            <a:r>
              <a:rPr lang="nb-NO" dirty="0" smtClean="0"/>
              <a:t> </a:t>
            </a:r>
            <a:r>
              <a:rPr lang="nb-NO" dirty="0" err="1" smtClean="0"/>
              <a:t>since</a:t>
            </a:r>
            <a:r>
              <a:rPr lang="nb-NO" dirty="0" smtClean="0"/>
              <a:t> last UPR?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Iran </a:t>
            </a:r>
            <a:r>
              <a:rPr lang="nb-NO" dirty="0" err="1" smtClean="0"/>
              <a:t>received</a:t>
            </a:r>
            <a:r>
              <a:rPr lang="nb-NO" dirty="0" smtClean="0"/>
              <a:t> </a:t>
            </a:r>
            <a:r>
              <a:rPr lang="nb-NO" b="1" dirty="0" smtClean="0"/>
              <a:t>41</a:t>
            </a:r>
            <a:r>
              <a:rPr lang="nb-NO" dirty="0" smtClean="0"/>
              <a:t> </a:t>
            </a:r>
            <a:r>
              <a:rPr lang="nb-NO" dirty="0" err="1" smtClean="0"/>
              <a:t>recomendations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death</a:t>
            </a:r>
            <a:r>
              <a:rPr lang="nb-NO" dirty="0" smtClean="0"/>
              <a:t> </a:t>
            </a:r>
            <a:r>
              <a:rPr lang="nb-NO" dirty="0" err="1" smtClean="0"/>
              <a:t>penalty</a:t>
            </a:r>
            <a:endParaRPr lang="nb-NO" dirty="0" smtClean="0"/>
          </a:p>
          <a:p>
            <a:r>
              <a:rPr lang="nb-NO" dirty="0" err="1" smtClean="0"/>
              <a:t>Rejected</a:t>
            </a:r>
            <a:r>
              <a:rPr lang="nb-NO" dirty="0" smtClean="0"/>
              <a:t> </a:t>
            </a:r>
            <a:r>
              <a:rPr lang="nb-NO" b="1" dirty="0" smtClean="0"/>
              <a:t>38</a:t>
            </a:r>
          </a:p>
          <a:p>
            <a:r>
              <a:rPr lang="nb-NO" dirty="0" err="1" smtClean="0"/>
              <a:t>Many</a:t>
            </a:r>
            <a:r>
              <a:rPr lang="nb-NO" dirty="0" smtClean="0"/>
              <a:t> </a:t>
            </a:r>
            <a:r>
              <a:rPr lang="nb-NO" dirty="0" err="1" smtClean="0"/>
              <a:t>reccommendations</a:t>
            </a:r>
            <a:r>
              <a:rPr lang="nb-NO" dirty="0" smtClean="0"/>
              <a:t>  </a:t>
            </a:r>
            <a:r>
              <a:rPr lang="nb-NO" dirty="0" err="1" smtClean="0"/>
              <a:t>were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death</a:t>
            </a:r>
            <a:r>
              <a:rPr lang="nb-NO" dirty="0" smtClean="0"/>
              <a:t> </a:t>
            </a:r>
            <a:r>
              <a:rPr lang="nb-NO" dirty="0" err="1" smtClean="0"/>
              <a:t>penalty</a:t>
            </a:r>
            <a:r>
              <a:rPr lang="nb-NO" dirty="0" smtClean="0"/>
              <a:t> for </a:t>
            </a:r>
            <a:r>
              <a:rPr lang="nb-NO" dirty="0" err="1" smtClean="0"/>
              <a:t>drug</a:t>
            </a:r>
            <a:r>
              <a:rPr lang="nb-NO" dirty="0" smtClean="0"/>
              <a:t> </a:t>
            </a:r>
            <a:r>
              <a:rPr lang="nb-NO" dirty="0" err="1" smtClean="0"/>
              <a:t>offences</a:t>
            </a:r>
            <a:endParaRPr lang="nb-NO" dirty="0" smtClean="0"/>
          </a:p>
          <a:p>
            <a:r>
              <a:rPr lang="nb-NO" dirty="0" smtClean="0"/>
              <a:t>All </a:t>
            </a:r>
            <a:r>
              <a:rPr lang="nb-NO" dirty="0" err="1" smtClean="0"/>
              <a:t>rejected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702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/>
              <a:t>S</a:t>
            </a:r>
            <a:r>
              <a:rPr lang="nb-NO" dirty="0" err="1" smtClean="0"/>
              <a:t>ignificant</a:t>
            </a:r>
            <a:r>
              <a:rPr lang="nb-NO" dirty="0" smtClean="0"/>
              <a:t> </a:t>
            </a:r>
            <a:r>
              <a:rPr lang="nb-NO" dirty="0" err="1" smtClean="0"/>
              <a:t>reduction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executions</a:t>
            </a:r>
            <a:r>
              <a:rPr lang="nb-NO" dirty="0" smtClean="0"/>
              <a:t> in 2018</a:t>
            </a:r>
            <a:endParaRPr lang="nb-N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769"/>
          <a:stretch/>
        </p:blipFill>
        <p:spPr>
          <a:xfrm>
            <a:off x="646578" y="1772816"/>
            <a:ext cx="7602626" cy="453650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193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rmAutofit fontScale="90000"/>
          </a:bodyPr>
          <a:lstStyle/>
          <a:p>
            <a:r>
              <a:rPr lang="nb-NO" dirty="0" err="1" smtClean="0"/>
              <a:t>Reduction</a:t>
            </a:r>
            <a:r>
              <a:rPr lang="nb-NO" dirty="0" smtClean="0"/>
              <a:t> </a:t>
            </a:r>
            <a:r>
              <a:rPr lang="nb-NO" dirty="0" err="1" smtClean="0"/>
              <a:t>mainly</a:t>
            </a:r>
            <a:r>
              <a:rPr lang="nb-NO" dirty="0" smtClean="0"/>
              <a:t> due to </a:t>
            </a:r>
            <a:r>
              <a:rPr lang="nb-NO" dirty="0" err="1" smtClean="0"/>
              <a:t>enforcement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new</a:t>
            </a:r>
            <a:r>
              <a:rPr lang="nb-NO" dirty="0" smtClean="0"/>
              <a:t> Anti-</a:t>
            </a:r>
            <a:r>
              <a:rPr lang="nb-NO" dirty="0" err="1" smtClean="0"/>
              <a:t>Narcotics</a:t>
            </a:r>
            <a:r>
              <a:rPr lang="nb-NO" dirty="0" smtClean="0"/>
              <a:t> </a:t>
            </a:r>
            <a:r>
              <a:rPr lang="nb-NO" dirty="0" err="1" smtClean="0"/>
              <a:t>law</a:t>
            </a:r>
            <a:endParaRPr lang="nb-N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408176"/>
            <a:ext cx="8081384" cy="475712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31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324528" cy="1252728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Iran </a:t>
            </a:r>
            <a:r>
              <a:rPr lang="nb-NO" dirty="0" err="1" smtClean="0"/>
              <a:t>remains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world’s</a:t>
            </a:r>
            <a:r>
              <a:rPr lang="nb-NO" dirty="0" smtClean="0"/>
              <a:t> </a:t>
            </a:r>
            <a:r>
              <a:rPr lang="nb-NO" dirty="0" err="1" smtClean="0"/>
              <a:t>top</a:t>
            </a:r>
            <a:r>
              <a:rPr lang="nb-NO" dirty="0" smtClean="0"/>
              <a:t> </a:t>
            </a:r>
            <a:r>
              <a:rPr lang="nb-NO" dirty="0" err="1" smtClean="0"/>
              <a:t>executioner</a:t>
            </a:r>
            <a:r>
              <a:rPr lang="nb-NO" dirty="0" smtClean="0"/>
              <a:t> </a:t>
            </a:r>
            <a:r>
              <a:rPr lang="nb-NO" dirty="0" err="1" smtClean="0"/>
              <a:t>after</a:t>
            </a:r>
            <a:r>
              <a:rPr lang="nb-NO" dirty="0" smtClean="0"/>
              <a:t> China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 More </a:t>
            </a:r>
            <a:r>
              <a:rPr lang="nb-NO" dirty="0" err="1" smtClean="0"/>
              <a:t>than</a:t>
            </a:r>
            <a:r>
              <a:rPr lang="nb-NO" dirty="0" smtClean="0"/>
              <a:t> 180 </a:t>
            </a:r>
            <a:r>
              <a:rPr lang="nb-NO" dirty="0" err="1" smtClean="0"/>
              <a:t>people</a:t>
            </a:r>
            <a:r>
              <a:rPr lang="nb-NO" dirty="0" smtClean="0"/>
              <a:t> </a:t>
            </a:r>
            <a:r>
              <a:rPr lang="nb-NO" dirty="0" err="1" smtClean="0"/>
              <a:t>executed</a:t>
            </a:r>
            <a:r>
              <a:rPr lang="nb-NO" dirty="0" smtClean="0"/>
              <a:t> so far in 2019</a:t>
            </a:r>
          </a:p>
          <a:p>
            <a:r>
              <a:rPr lang="nb-NO" dirty="0" smtClean="0"/>
              <a:t>In </a:t>
            </a:r>
            <a:r>
              <a:rPr lang="nb-NO" dirty="0" err="1" smtClean="0"/>
              <a:t>the</a:t>
            </a:r>
            <a:r>
              <a:rPr lang="nb-NO" dirty="0" smtClean="0"/>
              <a:t> 3 </a:t>
            </a:r>
            <a:r>
              <a:rPr lang="nb-NO" dirty="0" err="1" smtClean="0"/>
              <a:t>months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June to August 2019, more </a:t>
            </a:r>
            <a:r>
              <a:rPr lang="nb-NO" dirty="0" err="1" smtClean="0"/>
              <a:t>than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person </a:t>
            </a:r>
            <a:r>
              <a:rPr lang="nb-NO" dirty="0" err="1" smtClean="0"/>
              <a:t>executed</a:t>
            </a:r>
            <a:r>
              <a:rPr lang="nb-NO" dirty="0" smtClean="0"/>
              <a:t> </a:t>
            </a:r>
            <a:r>
              <a:rPr lang="nb-NO" dirty="0" err="1" smtClean="0"/>
              <a:t>each</a:t>
            </a:r>
            <a:r>
              <a:rPr lang="nb-NO" dirty="0" smtClean="0"/>
              <a:t> </a:t>
            </a:r>
            <a:r>
              <a:rPr lang="nb-NO" dirty="0" err="1" smtClean="0"/>
              <a:t>day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34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740</Words>
  <Application>Microsoft Office PowerPoint</Application>
  <PresentationFormat>On-screen Show (4:3)</PresentationFormat>
  <Paragraphs>91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2_Module</vt:lpstr>
      <vt:lpstr>Death Penalty in Iran- UPR</vt:lpstr>
      <vt:lpstr>Iran Human Rights (IHR)</vt:lpstr>
      <vt:lpstr>Documentation of the executions</vt:lpstr>
      <vt:lpstr>273 executions- 66% not announced by official sources (2018)</vt:lpstr>
      <vt:lpstr>273 executions - 66% not announced by official sources (2018)</vt:lpstr>
      <vt:lpstr>What has happened since last UPR?</vt:lpstr>
      <vt:lpstr>Significant reduction in the number of executions in 2018</vt:lpstr>
      <vt:lpstr>Reduction mainly due to enforcement of the new Anti-Narcotics law</vt:lpstr>
      <vt:lpstr>Iran remains the world’s top executioner after China</vt:lpstr>
      <vt:lpstr>Which carges are punishable with the death penalty?</vt:lpstr>
      <vt:lpstr>Charges for the executions in 2018</vt:lpstr>
      <vt:lpstr>Political affiliation</vt:lpstr>
      <vt:lpstr>Corruption on earth</vt:lpstr>
      <vt:lpstr>Iran: Still the biggest executioner of juvenile offenders</vt:lpstr>
      <vt:lpstr>Juvenile offender in danger of execution</vt:lpstr>
      <vt:lpstr>Public Executions: More tha n 180 public executions since 2014  </vt:lpstr>
      <vt:lpstr>Public Executions</vt:lpstr>
      <vt:lpstr>PowerPoint Presentation</vt:lpstr>
      <vt:lpstr>Strategies to restrict the use of the death penalty in Iran</vt:lpstr>
      <vt:lpstr>UPR recommendations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Iran-</dc:title>
  <dc:creator>Mahmood Reza Amiri Moghadam</dc:creator>
  <cp:lastModifiedBy>Mahmood Reza Amiry-Moghaddam</cp:lastModifiedBy>
  <cp:revision>55</cp:revision>
  <dcterms:created xsi:type="dcterms:W3CDTF">2014-02-25T07:57:38Z</dcterms:created>
  <dcterms:modified xsi:type="dcterms:W3CDTF">2019-09-12T13:24:19Z</dcterms:modified>
</cp:coreProperties>
</file>